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82" r:id="rId13"/>
    <p:sldId id="293" r:id="rId14"/>
    <p:sldId id="294" r:id="rId15"/>
    <p:sldId id="267" r:id="rId16"/>
    <p:sldId id="268" r:id="rId17"/>
    <p:sldId id="270" r:id="rId18"/>
    <p:sldId id="272" r:id="rId19"/>
    <p:sldId id="273" r:id="rId20"/>
    <p:sldId id="274" r:id="rId21"/>
    <p:sldId id="275" r:id="rId22"/>
    <p:sldId id="281" r:id="rId23"/>
    <p:sldId id="280" r:id="rId24"/>
    <p:sldId id="288" r:id="rId25"/>
    <p:sldId id="283" r:id="rId26"/>
    <p:sldId id="287" r:id="rId27"/>
    <p:sldId id="285" r:id="rId28"/>
    <p:sldId id="295" r:id="rId29"/>
    <p:sldId id="284" r:id="rId30"/>
    <p:sldId id="276" r:id="rId31"/>
    <p:sldId id="278" r:id="rId32"/>
    <p:sldId id="277" r:id="rId33"/>
    <p:sldId id="279" r:id="rId34"/>
    <p:sldId id="289" r:id="rId35"/>
    <p:sldId id="290" r:id="rId36"/>
    <p:sldId id="291" r:id="rId37"/>
    <p:sldId id="264" r:id="rId38"/>
    <p:sldId id="296" r:id="rId39"/>
    <p:sldId id="292" r:id="rId40"/>
    <p:sldId id="298" r:id="rId41"/>
    <p:sldId id="297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613" autoAdjust="0"/>
  </p:normalViewPr>
  <p:slideViewPr>
    <p:cSldViewPr>
      <p:cViewPr>
        <p:scale>
          <a:sx n="100" d="100"/>
          <a:sy n="100" d="100"/>
        </p:scale>
        <p:origin x="156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7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kami </a:t>
            </a:r>
            <a:r>
              <a:rPr lang="en-US" baseline="0" dirty="0" err="1" smtClean="0"/>
              <a:t>mengacu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filosofi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Membangun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Unggul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prioritas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bintang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LNG Tangguh Share Contractors: </a:t>
            </a:r>
            <a:r>
              <a:rPr lang="en-US" sz="1200" dirty="0" smtClean="0"/>
              <a:t>BP, CNOOC, Mitsubishi, Nippon, KG /Mitsui, LNG Japan, Talisman </a:t>
            </a:r>
          </a:p>
          <a:p>
            <a:r>
              <a:rPr lang="en-US" dirty="0" err="1" smtClean="0"/>
              <a:t>Ekspor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: Korea (</a:t>
            </a:r>
            <a:r>
              <a:rPr lang="en-US" baseline="0" dirty="0" err="1" smtClean="0"/>
              <a:t>Posco</a:t>
            </a:r>
            <a:r>
              <a:rPr lang="en-US" baseline="0" dirty="0" smtClean="0"/>
              <a:t>, K-Power), China (Fujian), </a:t>
            </a:r>
            <a:r>
              <a:rPr lang="en-US" baseline="0" dirty="0" err="1" smtClean="0"/>
              <a:t>Meksiko</a:t>
            </a:r>
            <a:r>
              <a:rPr lang="en-US" baseline="0" dirty="0" smtClean="0"/>
              <a:t> (Sempra),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Jepang</a:t>
            </a:r>
            <a:r>
              <a:rPr lang="en-US" baseline="0" dirty="0" smtClean="0"/>
              <a:t> (Tohoku, Chubu)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8607D-793D-4F6C-A2EF-AEFF571AE36A}" type="slidenum">
              <a:rPr lang="en-US"/>
              <a:pPr/>
              <a:t>12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592637" cy="3444875"/>
          </a:xfrm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18" y="4349761"/>
            <a:ext cx="4992149" cy="41479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9730" tIns="44865" rIns="89730" bIns="44865"/>
          <a:lstStyle/>
          <a:p>
            <a:fld id="{2AD3A334-3DEE-499D-91E8-7580B669A218}" type="slidenum">
              <a:rPr lang="en-US"/>
              <a:pPr/>
              <a:t>21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010" y="4340902"/>
            <a:ext cx="4736617" cy="4117611"/>
          </a:xfrm>
        </p:spPr>
        <p:txBody>
          <a:bodyPr lIns="89730" tIns="44865" rIns="89730" bIns="44865"/>
          <a:lstStyle/>
          <a:p>
            <a:r>
              <a:rPr lang="en-US"/>
              <a:t>In preparing for Operations readiness we are focusing our efforts to the ESSENTIALS in the operations building blocks:</a:t>
            </a:r>
          </a:p>
          <a:p>
            <a:r>
              <a:rPr lang="en-US"/>
              <a:t>We make sure </a:t>
            </a:r>
          </a:p>
          <a:p>
            <a:pPr>
              <a:buFontTx/>
              <a:buChar char="-"/>
            </a:pPr>
            <a:r>
              <a:rPr lang="en-US"/>
              <a:t>Significant Risk Mitigation are addressed properly</a:t>
            </a:r>
          </a:p>
          <a:p>
            <a:pPr>
              <a:buFontTx/>
              <a:buChar char="-"/>
            </a:pPr>
            <a:r>
              <a:rPr lang="en-US"/>
              <a:t>Comply with all Legal/ Regulatory</a:t>
            </a:r>
          </a:p>
          <a:p>
            <a:pPr>
              <a:buFontTx/>
              <a:buChar char="-"/>
            </a:pPr>
            <a:r>
              <a:rPr lang="en-US"/>
              <a:t>and all the works that sustains operational fitness or BP Requirements, are conducted correctly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MONTHLY PERFORMACE  - JULY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2A064-43DE-4158-839D-13E2A249BC12}" type="slidenum">
              <a:rPr lang="en-US"/>
              <a:pPr/>
              <a:t>25</a:t>
            </a:fld>
            <a:endParaRPr lang="en-US"/>
          </a:p>
        </p:txBody>
      </p:sp>
      <p:sp>
        <p:nvSpPr>
          <p:cNvPr id="220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9730" tIns="44865" rIns="89730" bIns="44865"/>
          <a:lstStyle/>
          <a:p>
            <a:fld id="{ABCC304C-8748-4AA5-BDA3-4E62919C6E9C}" type="slidenum">
              <a:rPr lang="en-US"/>
              <a:pPr/>
              <a:t>26</a:t>
            </a:fld>
            <a:endParaRPr lang="en-US"/>
          </a:p>
        </p:txBody>
      </p:sp>
      <p:sp>
        <p:nvSpPr>
          <p:cNvPr id="581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9730" tIns="44865" rIns="89730" bIns="44865"/>
          <a:lstStyle/>
          <a:p>
            <a:fld id="{191046E8-BBAD-434A-8CA4-08E90AAF9BE6}" type="slidenum">
              <a:rPr lang="en-GB"/>
              <a:pPr/>
              <a:t>39</a:t>
            </a:fld>
            <a:endParaRPr lang="en-GB"/>
          </a:p>
        </p:txBody>
      </p:sp>
      <p:sp>
        <p:nvSpPr>
          <p:cNvPr id="224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9730" tIns="44865" rIns="89730" bIns="448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C3 Entrainment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Flash Drum </a:t>
            </a:r>
            <a:r>
              <a:rPr lang="en-US" baseline="0" dirty="0" err="1" smtClean="0">
                <a:sym typeface="Wingdings" pitchFamily="2" charset="2"/>
              </a:rPr>
              <a:t>vs</a:t>
            </a:r>
            <a:r>
              <a:rPr lang="en-US" baseline="0" dirty="0" smtClean="0">
                <a:sym typeface="Wingdings" pitchFamily="2" charset="2"/>
              </a:rPr>
              <a:t> C3 Transfer Pump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Commissioning &amp; Start-up Train-H,</a:t>
            </a:r>
            <a:r>
              <a:rPr lang="en-US" baseline="0" dirty="0" smtClean="0"/>
              <a:t> </a:t>
            </a:r>
            <a:r>
              <a:rPr lang="en-US" dirty="0" smtClean="0"/>
              <a:t>3 Boiler, STG, 1 Pipeline, 1 LNG Tank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7FF4D3-BA3B-420C-97A8-CB0C5D7DEEC9}" type="datetime1">
              <a:rPr lang="en-US" smtClean="0"/>
              <a:t>3/26/2014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67F2-6AB6-4414-84B3-BF708B8FA3AF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D230-D6A0-4B1B-926D-83261B6CE3D3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" y="230189"/>
            <a:ext cx="782955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589" y="1736725"/>
            <a:ext cx="3569677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56943" y="1736725"/>
            <a:ext cx="3571142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589" y="4187825"/>
            <a:ext cx="3569677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6943" y="4187825"/>
            <a:ext cx="3571142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09036" y="6626225"/>
            <a:ext cx="1016977" cy="476250"/>
          </a:xfrm>
        </p:spPr>
        <p:txBody>
          <a:bodyPr/>
          <a:lstStyle>
            <a:lvl1pPr>
              <a:defRPr/>
            </a:lvl1pPr>
          </a:lstStyle>
          <a:p>
            <a:fld id="{7BFF7F28-DCC3-4754-83C9-3B383CF02F1B}" type="datetime1">
              <a:rPr lang="en-US" smtClean="0"/>
              <a:t>3/26/2014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09038" y="6626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www.Helfia.net , www.HelfiaGoOnline.com , www.HelfiaStore.com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15754" y="6626225"/>
            <a:ext cx="347297" cy="476250"/>
          </a:xfrm>
        </p:spPr>
        <p:txBody>
          <a:bodyPr/>
          <a:lstStyle>
            <a:lvl1pPr>
              <a:defRPr/>
            </a:lvl1pPr>
          </a:lstStyle>
          <a:p>
            <a:fld id="{8173CF98-1AFD-4166-9A53-197454FDDE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1364-EA79-4933-BF9B-E535E4841972}" type="datetime1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DABBFE2-A8A9-4CAD-B8F1-DDED718310C5}" type="datetime1">
              <a:rPr lang="en-US" smtClean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D985-DC7B-4D4D-B5C8-C38D8A7D218F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492A-5B00-4B95-98AD-AA6CF11EBE06}" type="datetime1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96AC-2652-4833-9C1B-85378D65ADE5}" type="datetime1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E5A-82F6-4632-BA18-C4BD87FBD0B8}" type="datetime1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662A-2EC5-4E4A-9875-A66633455C37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B5F5-9B69-4A9E-BF0D-9606D553247B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9381348-3208-4C6A-9FED-26ACAE36073B}" type="datetime1">
              <a:rPr lang="en-US" smtClean="0"/>
              <a:t>3/26/2014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z="1400" smtClean="0">
                <a:solidFill>
                  <a:schemeClr val="tx2"/>
                </a:solidFill>
              </a:rPr>
              <a:t>www.Helfia.net , www.HelfiaGoOnline.com , www.HelfiaStore.com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Berkarya</a:t>
            </a:r>
            <a:r>
              <a:rPr lang="en-US" dirty="0" smtClean="0"/>
              <a:t> di Perusahaan </a:t>
            </a:r>
            <a:r>
              <a:rPr lang="en-US" dirty="0" err="1" smtClean="0"/>
              <a:t>Penghasil</a:t>
            </a:r>
            <a:r>
              <a:rPr lang="en-US" dirty="0" smtClean="0"/>
              <a:t> LNG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5076825"/>
            <a:ext cx="67056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Helfia Nil Chalis</a:t>
            </a:r>
          </a:p>
          <a:p>
            <a:r>
              <a:rPr lang="en-US" dirty="0" smtClean="0"/>
              <a:t>Alumnus </a:t>
            </a:r>
            <a:r>
              <a:rPr lang="en-US" dirty="0" err="1" smtClean="0"/>
              <a:t>Teknologi</a:t>
            </a:r>
            <a:r>
              <a:rPr lang="en-US" dirty="0" smtClean="0"/>
              <a:t> Kimia ITB </a:t>
            </a:r>
            <a:r>
              <a:rPr lang="en-US" dirty="0" err="1" smtClean="0"/>
              <a:t>Angkatan</a:t>
            </a:r>
            <a:r>
              <a:rPr lang="en-US" dirty="0" smtClean="0"/>
              <a:t> 1977</a:t>
            </a:r>
          </a:p>
          <a:p>
            <a:r>
              <a:rPr lang="en-US" dirty="0" smtClean="0"/>
              <a:t>Bandung 2014</a:t>
            </a:r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371600" y="5867400"/>
            <a:ext cx="6705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sz="2000" kern="12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www.Helfia.net , www.HelfiaGoOnline.com , www.HelfiaStore.com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Membangun</a:t>
            </a:r>
            <a:r>
              <a:rPr lang="en-US" dirty="0" smtClean="0"/>
              <a:t> Tim </a:t>
            </a:r>
            <a:r>
              <a:rPr lang="en-US" dirty="0" err="1" smtClean="0"/>
              <a:t>Operasi</a:t>
            </a:r>
            <a:r>
              <a:rPr lang="en-US" dirty="0" smtClean="0"/>
              <a:t> LNG Tangguh (1)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Organizational Capability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Papua</a:t>
            </a:r>
          </a:p>
          <a:p>
            <a:pPr lvl="1"/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Berpengalaman</a:t>
            </a:r>
            <a:r>
              <a:rPr lang="en-US" dirty="0" smtClean="0"/>
              <a:t> </a:t>
            </a:r>
            <a:r>
              <a:rPr lang="en-US" dirty="0" err="1" smtClean="0"/>
              <a:t>Timteng</a:t>
            </a:r>
            <a:r>
              <a:rPr lang="en-US" dirty="0" smtClean="0"/>
              <a:t> + </a:t>
            </a:r>
            <a:r>
              <a:rPr lang="en-US" dirty="0" err="1" smtClean="0"/>
              <a:t>Bontang</a:t>
            </a:r>
            <a:r>
              <a:rPr lang="en-US" dirty="0" smtClean="0"/>
              <a:t> + </a:t>
            </a:r>
            <a:r>
              <a:rPr lang="en-US" dirty="0" err="1" smtClean="0"/>
              <a:t>Cilegon</a:t>
            </a:r>
            <a:endParaRPr lang="en-US" dirty="0" smtClean="0"/>
          </a:p>
          <a:p>
            <a:pPr lvl="1"/>
            <a:r>
              <a:rPr lang="en-US" dirty="0" smtClean="0"/>
              <a:t>Training di LNG </a:t>
            </a:r>
            <a:r>
              <a:rPr lang="en-US" dirty="0" err="1" smtClean="0"/>
              <a:t>Badak</a:t>
            </a:r>
            <a:r>
              <a:rPr lang="en-US" dirty="0" smtClean="0"/>
              <a:t> + </a:t>
            </a:r>
            <a:r>
              <a:rPr lang="en-US" dirty="0" err="1" smtClean="0"/>
              <a:t>Akamigas</a:t>
            </a:r>
            <a:r>
              <a:rPr lang="en-US" dirty="0"/>
              <a:t> </a:t>
            </a:r>
            <a:r>
              <a:rPr lang="en-US" dirty="0" err="1" smtClean="0"/>
              <a:t>Cepu</a:t>
            </a:r>
            <a:r>
              <a:rPr lang="en-US" dirty="0" smtClean="0"/>
              <a:t> + </a:t>
            </a:r>
            <a:r>
              <a:rPr lang="en-US" dirty="0"/>
              <a:t>LAPI ITB </a:t>
            </a:r>
            <a:endParaRPr lang="en-US" dirty="0" smtClean="0"/>
          </a:p>
          <a:p>
            <a:pPr lvl="1"/>
            <a:r>
              <a:rPr lang="en-US" dirty="0" smtClean="0"/>
              <a:t>Training Simulator</a:t>
            </a:r>
          </a:p>
          <a:p>
            <a:pPr lvl="1"/>
            <a:r>
              <a:rPr lang="en-US" dirty="0" smtClean="0"/>
              <a:t>Vendor Training, Computer Based Training</a:t>
            </a:r>
          </a:p>
          <a:p>
            <a:pPr lvl="1"/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endParaRPr lang="en-US" dirty="0" smtClean="0"/>
          </a:p>
          <a:p>
            <a:pPr lvl="1"/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LNG </a:t>
            </a:r>
            <a:r>
              <a:rPr lang="en-US" dirty="0" err="1" smtClean="0"/>
              <a:t>Badak</a:t>
            </a:r>
            <a:endParaRPr lang="en-US" dirty="0"/>
          </a:p>
          <a:p>
            <a:pPr lvl="1"/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Commissioning</a:t>
            </a:r>
          </a:p>
          <a:p>
            <a:pPr lvl="1"/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endParaRPr lang="en-US" dirty="0" smtClean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rot="5400000">
            <a:off x="152399" y="762000"/>
            <a:ext cx="304802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8382000" y="761997"/>
            <a:ext cx="304800" cy="3048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4572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5013"/>
            <a:ext cx="4529138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04800" y="4572000"/>
            <a:ext cx="33385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Operation Technicians Training in Badak LNG Plant,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Batches 1 &amp; 2 (57 personnel)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Graduated in May 2007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105400" y="1752600"/>
            <a:ext cx="3352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Operation Technicians Training in Badak LNG Plant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Batch 3 (24 personnel)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In progress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416040"/>
            <a:ext cx="5867400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79" name="Picture 3" descr="2 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8504237" cy="52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84138"/>
            <a:ext cx="8221662" cy="866775"/>
          </a:xfrm>
        </p:spPr>
        <p:txBody>
          <a:bodyPr/>
          <a:lstStyle/>
          <a:p>
            <a:r>
              <a:rPr lang="en-US" sz="2400" b="0"/>
              <a:t>1. Tangguh Overview - LNG Site</a:t>
            </a:r>
          </a:p>
        </p:txBody>
      </p:sp>
      <p:pic>
        <p:nvPicPr>
          <p:cNvPr id="1048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265238"/>
            <a:ext cx="2890838" cy="1782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8581" name="Text Box 5"/>
          <p:cNvSpPr txBox="1">
            <a:spLocks noChangeArrowheads="1"/>
          </p:cNvSpPr>
          <p:nvPr/>
        </p:nvSpPr>
        <p:spPr bwMode="auto">
          <a:xfrm>
            <a:off x="231775" y="1316038"/>
            <a:ext cx="150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Original Site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7" y="6400800"/>
            <a:ext cx="6038977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26" name="Picture 2" descr="overv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460500"/>
            <a:ext cx="7945437" cy="4894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0627" name="AutoShape 3"/>
          <p:cNvSpPr>
            <a:spLocks/>
          </p:cNvSpPr>
          <p:nvPr/>
        </p:nvSpPr>
        <p:spPr bwMode="auto">
          <a:xfrm>
            <a:off x="6108700" y="2109788"/>
            <a:ext cx="900113" cy="153987"/>
          </a:xfrm>
          <a:prstGeom prst="borderCallout1">
            <a:avLst>
              <a:gd name="adj1" fmla="val 74227"/>
              <a:gd name="adj2" fmla="val 107819"/>
              <a:gd name="adj3" fmla="val 295875"/>
              <a:gd name="adj4" fmla="val 185667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LNG Jetty</a:t>
            </a:r>
          </a:p>
        </p:txBody>
      </p:sp>
      <p:sp>
        <p:nvSpPr>
          <p:cNvPr id="1050628" name="AutoShape 4"/>
          <p:cNvSpPr>
            <a:spLocks/>
          </p:cNvSpPr>
          <p:nvPr/>
        </p:nvSpPr>
        <p:spPr bwMode="auto">
          <a:xfrm>
            <a:off x="6356350" y="2870200"/>
            <a:ext cx="900113" cy="179388"/>
          </a:xfrm>
          <a:prstGeom prst="borderCallout1">
            <a:avLst>
              <a:gd name="adj1" fmla="val 63718"/>
              <a:gd name="adj2" fmla="val -7819"/>
              <a:gd name="adj3" fmla="val 204426"/>
              <a:gd name="adj4" fmla="val -42509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LNG Tank 1</a:t>
            </a:r>
          </a:p>
        </p:txBody>
      </p:sp>
      <p:sp>
        <p:nvSpPr>
          <p:cNvPr id="1050629" name="AutoShape 5"/>
          <p:cNvSpPr>
            <a:spLocks/>
          </p:cNvSpPr>
          <p:nvPr/>
        </p:nvSpPr>
        <p:spPr bwMode="auto">
          <a:xfrm>
            <a:off x="2536825" y="2279650"/>
            <a:ext cx="900113" cy="179388"/>
          </a:xfrm>
          <a:prstGeom prst="borderCallout1">
            <a:avLst>
              <a:gd name="adj1" fmla="val 63718"/>
              <a:gd name="adj2" fmla="val 107819"/>
              <a:gd name="adj3" fmla="val 348671"/>
              <a:gd name="adj4" fmla="val 152116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LNG Tank 2</a:t>
            </a:r>
          </a:p>
        </p:txBody>
      </p:sp>
      <p:sp>
        <p:nvSpPr>
          <p:cNvPr id="1050630" name="AutoShape 6"/>
          <p:cNvSpPr>
            <a:spLocks/>
          </p:cNvSpPr>
          <p:nvPr/>
        </p:nvSpPr>
        <p:spPr bwMode="auto">
          <a:xfrm>
            <a:off x="2660650" y="3440113"/>
            <a:ext cx="512763" cy="192087"/>
          </a:xfrm>
          <a:prstGeom prst="borderCallout1">
            <a:avLst>
              <a:gd name="adj1" fmla="val 59505"/>
              <a:gd name="adj2" fmla="val 113713"/>
              <a:gd name="adj3" fmla="val 242148"/>
              <a:gd name="adj4" fmla="val 169431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Train 2</a:t>
            </a:r>
          </a:p>
        </p:txBody>
      </p:sp>
      <p:sp>
        <p:nvSpPr>
          <p:cNvPr id="1050631" name="AutoShape 7"/>
          <p:cNvSpPr>
            <a:spLocks/>
          </p:cNvSpPr>
          <p:nvPr/>
        </p:nvSpPr>
        <p:spPr bwMode="auto">
          <a:xfrm>
            <a:off x="5580063" y="3606800"/>
            <a:ext cx="468312" cy="166688"/>
          </a:xfrm>
          <a:prstGeom prst="borderCallout1">
            <a:avLst>
              <a:gd name="adj1" fmla="val 68569"/>
              <a:gd name="adj2" fmla="val -15000"/>
              <a:gd name="adj3" fmla="val 174287"/>
              <a:gd name="adj4" fmla="val -98125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Train 1</a:t>
            </a:r>
          </a:p>
        </p:txBody>
      </p:sp>
      <p:sp>
        <p:nvSpPr>
          <p:cNvPr id="1050632" name="AutoShape 8"/>
          <p:cNvSpPr>
            <a:spLocks/>
          </p:cNvSpPr>
          <p:nvPr/>
        </p:nvSpPr>
        <p:spPr bwMode="auto">
          <a:xfrm>
            <a:off x="1790700" y="4968875"/>
            <a:ext cx="541338" cy="128588"/>
          </a:xfrm>
          <a:prstGeom prst="borderCallout1">
            <a:avLst>
              <a:gd name="adj1" fmla="val 88889"/>
              <a:gd name="adj2" fmla="val 113009"/>
              <a:gd name="adj3" fmla="val -283949"/>
              <a:gd name="adj4" fmla="val 243630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Utility</a:t>
            </a:r>
          </a:p>
        </p:txBody>
      </p:sp>
      <p:sp>
        <p:nvSpPr>
          <p:cNvPr id="1050633" name="AutoShape 9"/>
          <p:cNvSpPr>
            <a:spLocks/>
          </p:cNvSpPr>
          <p:nvPr/>
        </p:nvSpPr>
        <p:spPr bwMode="auto">
          <a:xfrm>
            <a:off x="1201738" y="5754688"/>
            <a:ext cx="539750" cy="128587"/>
          </a:xfrm>
          <a:prstGeom prst="borderCallout1">
            <a:avLst>
              <a:gd name="adj1" fmla="val 88889"/>
              <a:gd name="adj2" fmla="val -13042"/>
              <a:gd name="adj3" fmla="val -377778"/>
              <a:gd name="adj4" fmla="val -54347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MCB</a:t>
            </a:r>
          </a:p>
        </p:txBody>
      </p:sp>
      <p:sp>
        <p:nvSpPr>
          <p:cNvPr id="1050634" name="AutoShape 10"/>
          <p:cNvSpPr>
            <a:spLocks/>
          </p:cNvSpPr>
          <p:nvPr/>
        </p:nvSpPr>
        <p:spPr bwMode="auto">
          <a:xfrm>
            <a:off x="7750175" y="4535488"/>
            <a:ext cx="396875" cy="128587"/>
          </a:xfrm>
          <a:prstGeom prst="borderCallout1">
            <a:avLst>
              <a:gd name="adj1" fmla="val 88889"/>
              <a:gd name="adj2" fmla="val -17713"/>
              <a:gd name="adj3" fmla="val -620986"/>
              <a:gd name="adj4" fmla="val -101847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Flare</a:t>
            </a:r>
          </a:p>
        </p:txBody>
      </p:sp>
      <p:sp>
        <p:nvSpPr>
          <p:cNvPr id="1050635" name="AutoShape 11"/>
          <p:cNvSpPr>
            <a:spLocks/>
          </p:cNvSpPr>
          <p:nvPr/>
        </p:nvSpPr>
        <p:spPr bwMode="auto">
          <a:xfrm>
            <a:off x="6502400" y="4930775"/>
            <a:ext cx="396875" cy="128588"/>
          </a:xfrm>
          <a:prstGeom prst="borderCallout1">
            <a:avLst>
              <a:gd name="adj1" fmla="val 88889"/>
              <a:gd name="adj2" fmla="val -17713"/>
              <a:gd name="adj3" fmla="val -197532"/>
              <a:gd name="adj4" fmla="val -237269"/>
            </a:avLst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 algn="ctr" eaLnBrk="0" hangingPunct="0"/>
            <a:r>
              <a:rPr lang="en-US" sz="1000">
                <a:latin typeface="Tahoma" pitchFamily="34" charset="0"/>
              </a:rPr>
              <a:t>ORF</a:t>
            </a:r>
          </a:p>
        </p:txBody>
      </p:sp>
      <p:sp>
        <p:nvSpPr>
          <p:cNvPr id="1050636" name="Rectangle 1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71628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</a:extLst>
        </p:spPr>
        <p:txBody>
          <a:bodyPr lIns="540000"/>
          <a:lstStyle/>
          <a:p>
            <a:r>
              <a:rPr lang="en-US" sz="2400" b="0"/>
              <a:t>1. Tangguh Overview - LNG Process Train, ORF, Utilities, Tank &amp; Jetty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643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662" y="365125"/>
            <a:ext cx="6610350" cy="401638"/>
          </a:xfrm>
        </p:spPr>
        <p:txBody>
          <a:bodyPr>
            <a:normAutofit fontScale="90000"/>
          </a:bodyPr>
          <a:lstStyle/>
          <a:p>
            <a:r>
              <a:rPr lang="en-US"/>
              <a:t>Tangguh Overview</a:t>
            </a:r>
          </a:p>
        </p:txBody>
      </p:sp>
      <p:pic>
        <p:nvPicPr>
          <p:cNvPr id="5646489" name="Picture 153" descr="landscap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84264"/>
            <a:ext cx="8381999" cy="524464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5864353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Tangguh LNG Facility Overview</a:t>
            </a:r>
          </a:p>
        </p:txBody>
      </p:sp>
      <p:pic>
        <p:nvPicPr>
          <p:cNvPr id="5713969" name="Picture 49" descr="overvie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8865"/>
            <a:ext cx="8648700" cy="54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492240"/>
            <a:ext cx="59786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39" y="358775"/>
            <a:ext cx="6688015" cy="40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/>
              <a:t>LNG Trains – with small flare</a:t>
            </a:r>
          </a:p>
        </p:txBody>
      </p:sp>
      <p:pic>
        <p:nvPicPr>
          <p:cNvPr id="5751812" name="Picture 4" descr="train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2" y="1027113"/>
            <a:ext cx="8473421" cy="537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6101745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Dormitory Complex</a:t>
            </a:r>
          </a:p>
        </p:txBody>
      </p:sp>
      <p:pic>
        <p:nvPicPr>
          <p:cNvPr id="5752836" name="Picture 4" descr="dor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3" y="1049338"/>
            <a:ext cx="8437633" cy="52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6132518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5726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Shore base and Maintenance Building</a:t>
            </a:r>
          </a:p>
        </p:txBody>
      </p:sp>
      <p:pic>
        <p:nvPicPr>
          <p:cNvPr id="5745727" name="Picture 63" descr="Maint &amp; sh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" y="1052513"/>
            <a:ext cx="8414453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6136914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LNG Jetty</a:t>
            </a:r>
          </a:p>
        </p:txBody>
      </p:sp>
      <p:pic>
        <p:nvPicPr>
          <p:cNvPr id="5736519" name="Picture 71" descr="LNG Jet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1054101"/>
            <a:ext cx="8359338" cy="5270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6120795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Perkenalan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Plaju</a:t>
            </a:r>
            <a:r>
              <a:rPr lang="en-US" sz="2400" dirty="0" smtClean="0"/>
              <a:t> – </a:t>
            </a:r>
            <a:r>
              <a:rPr lang="en-US" sz="2400" dirty="0" err="1" smtClean="0"/>
              <a:t>Menikah</a:t>
            </a:r>
            <a:r>
              <a:rPr lang="en-US" sz="2400" dirty="0" smtClean="0"/>
              <a:t> – 2 </a:t>
            </a:r>
            <a:r>
              <a:rPr lang="en-US" sz="2400" dirty="0" err="1" smtClean="0"/>
              <a:t>Anak</a:t>
            </a:r>
            <a:r>
              <a:rPr lang="en-US" sz="2400" dirty="0" smtClean="0"/>
              <a:t> (</a:t>
            </a:r>
            <a:r>
              <a:rPr lang="en-US" sz="2400" dirty="0" err="1" smtClean="0"/>
              <a:t>Lk</a:t>
            </a:r>
            <a:r>
              <a:rPr lang="en-US" sz="2400" dirty="0" smtClean="0"/>
              <a:t>, </a:t>
            </a:r>
            <a:r>
              <a:rPr lang="en-US" sz="2400" dirty="0" err="1" smtClean="0"/>
              <a:t>Pr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Pendidikan</a:t>
            </a:r>
            <a:r>
              <a:rPr lang="en-US" sz="2400" dirty="0" smtClean="0"/>
              <a:t>:  </a:t>
            </a:r>
          </a:p>
          <a:p>
            <a:pPr lvl="1"/>
            <a:r>
              <a:rPr lang="en-US" sz="2000" dirty="0" smtClean="0"/>
              <a:t>TK YPNP </a:t>
            </a:r>
            <a:r>
              <a:rPr lang="en-US" sz="2000" dirty="0" smtClean="0">
                <a:solidFill>
                  <a:schemeClr val="accent2"/>
                </a:solidFill>
              </a:rPr>
              <a:t>1963</a:t>
            </a:r>
            <a:r>
              <a:rPr lang="en-US" sz="2000" dirty="0" smtClean="0"/>
              <a:t> – SD YPNP </a:t>
            </a:r>
            <a:r>
              <a:rPr lang="en-US" sz="2000" dirty="0" smtClean="0">
                <a:solidFill>
                  <a:schemeClr val="accent2"/>
                </a:solidFill>
              </a:rPr>
              <a:t>1965</a:t>
            </a:r>
            <a:r>
              <a:rPr lang="en-US" sz="2000" dirty="0" smtClean="0"/>
              <a:t> – SMP </a:t>
            </a:r>
            <a:r>
              <a:rPr lang="en-US" sz="2000" dirty="0" err="1" smtClean="0"/>
              <a:t>Muh</a:t>
            </a:r>
            <a:r>
              <a:rPr lang="en-US" sz="2000" dirty="0" smtClean="0"/>
              <a:t> III </a:t>
            </a:r>
            <a:r>
              <a:rPr lang="en-US" sz="2000" dirty="0" smtClean="0">
                <a:solidFill>
                  <a:schemeClr val="accent2"/>
                </a:solidFill>
              </a:rPr>
              <a:t>1971</a:t>
            </a:r>
            <a:r>
              <a:rPr lang="en-US" sz="2000" dirty="0" smtClean="0"/>
              <a:t>, SMAN II Bogor </a:t>
            </a:r>
            <a:r>
              <a:rPr lang="en-US" sz="2000" dirty="0" smtClean="0">
                <a:solidFill>
                  <a:schemeClr val="accent2"/>
                </a:solidFill>
              </a:rPr>
              <a:t>1974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err="1" smtClean="0"/>
              <a:t>Matrikulasi</a:t>
            </a:r>
            <a:r>
              <a:rPr lang="en-US" sz="2000" dirty="0" smtClean="0"/>
              <a:t> M10 – TPB  T5 – TK </a:t>
            </a:r>
            <a:r>
              <a:rPr lang="en-US" sz="2000" dirty="0" smtClean="0">
                <a:solidFill>
                  <a:schemeClr val="accent2"/>
                </a:solidFill>
              </a:rPr>
              <a:t>1977</a:t>
            </a:r>
          </a:p>
          <a:p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PT Duma Na </a:t>
            </a:r>
            <a:r>
              <a:rPr lang="en-US" sz="2000" dirty="0" err="1" smtClean="0"/>
              <a:t>Napu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PT </a:t>
            </a:r>
            <a:r>
              <a:rPr lang="en-US" sz="2000" dirty="0" err="1" smtClean="0"/>
              <a:t>Curah</a:t>
            </a:r>
            <a:r>
              <a:rPr lang="en-US" sz="2000" dirty="0" smtClean="0"/>
              <a:t> </a:t>
            </a:r>
            <a:r>
              <a:rPr lang="en-US" sz="2000" dirty="0" err="1" smtClean="0"/>
              <a:t>Niaga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, Jakarta </a:t>
            </a:r>
            <a:r>
              <a:rPr lang="en-US" sz="2000" dirty="0" smtClean="0">
                <a:solidFill>
                  <a:schemeClr val="accent2"/>
                </a:solidFill>
              </a:rPr>
              <a:t>1983</a:t>
            </a:r>
          </a:p>
          <a:p>
            <a:r>
              <a:rPr lang="en-US" sz="2400" dirty="0" err="1" smtClean="0"/>
              <a:t>Pengalaman</a:t>
            </a:r>
            <a:r>
              <a:rPr lang="en-US" sz="2400" dirty="0" smtClean="0"/>
              <a:t> di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LNG: </a:t>
            </a:r>
          </a:p>
          <a:p>
            <a:pPr lvl="1"/>
            <a:r>
              <a:rPr lang="en-US" sz="2000" dirty="0" smtClean="0"/>
              <a:t>LNG </a:t>
            </a:r>
            <a:r>
              <a:rPr lang="en-US" sz="2000" dirty="0" err="1" smtClean="0"/>
              <a:t>Badak</a:t>
            </a:r>
            <a:r>
              <a:rPr lang="en-US" sz="2000" dirty="0" smtClean="0"/>
              <a:t>, LNG Tangguh </a:t>
            </a:r>
            <a:r>
              <a:rPr lang="en-US" sz="2000" dirty="0">
                <a:solidFill>
                  <a:schemeClr val="accent2"/>
                </a:solidFill>
              </a:rPr>
              <a:t>1984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err="1" smtClean="0"/>
              <a:t>Pensiun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2016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5105400" y="12954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5257800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892" y="377825"/>
            <a:ext cx="4607169" cy="330200"/>
          </a:xfrm>
        </p:spPr>
        <p:txBody>
          <a:bodyPr>
            <a:normAutofit fontScale="90000"/>
          </a:bodyPr>
          <a:lstStyle/>
          <a:p>
            <a:r>
              <a:rPr lang="en-US" sz="2400" b="1"/>
              <a:t>Community - TMB</a:t>
            </a:r>
          </a:p>
        </p:txBody>
      </p:sp>
      <p:pic>
        <p:nvPicPr>
          <p:cNvPr id="5738562" name="Picture 66" descr="T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7" y="1035050"/>
            <a:ext cx="8839200" cy="5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8305800" y="6019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829550" cy="24447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Perjalanan</a:t>
            </a:r>
            <a:r>
              <a:rPr lang="en-GB" dirty="0" smtClean="0"/>
              <a:t> </a:t>
            </a:r>
            <a:r>
              <a:rPr lang="en-GB" dirty="0" err="1" smtClean="0"/>
              <a:t>Mencapai</a:t>
            </a:r>
            <a:r>
              <a:rPr lang="en-GB" dirty="0" smtClean="0"/>
              <a:t> </a:t>
            </a:r>
            <a:r>
              <a:rPr lang="en-GB" dirty="0" err="1" smtClean="0"/>
              <a:t>Kinerja</a:t>
            </a:r>
            <a:r>
              <a:rPr lang="en-GB" dirty="0" smtClean="0"/>
              <a:t> </a:t>
            </a:r>
            <a:r>
              <a:rPr lang="en-GB" dirty="0" err="1" smtClean="0"/>
              <a:t>Unggulan</a:t>
            </a:r>
            <a:endParaRPr lang="en-GB" sz="3200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876425" y="3068638"/>
            <a:ext cx="4162425" cy="2951162"/>
          </a:xfrm>
          <a:prstGeom prst="rect">
            <a:avLst/>
          </a:prstGeom>
          <a:gradFill rotWithShape="1">
            <a:gsLst>
              <a:gs pos="0">
                <a:srgbClr val="CB680A">
                  <a:alpha val="39999"/>
                </a:srgbClr>
              </a:gs>
              <a:gs pos="100000">
                <a:srgbClr val="CB680A">
                  <a:gamma/>
                  <a:tint val="80000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08025" y="1773238"/>
            <a:ext cx="1079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Sustainable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Competitive 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Advantage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1876425" y="1497013"/>
            <a:ext cx="0" cy="4564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27050" y="3841750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Business Value Destruction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62013" y="2925763"/>
            <a:ext cx="925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Neutral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787525" y="3068638"/>
            <a:ext cx="6829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27050" y="5013325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>
                <a:latin typeface="Univers 45 Light" pitchFamily="2" charset="0"/>
              </a:rPr>
              <a:t>Catastrophic Loss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 rot="-10800000">
            <a:off x="457200" y="1658938"/>
            <a:ext cx="2127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0" tIns="0" rIns="0" bIns="0">
            <a:spAutoFit/>
          </a:bodyPr>
          <a:lstStyle/>
          <a:p>
            <a:pPr algn="ctr"/>
            <a:r>
              <a:rPr lang="en-GB" sz="1400">
                <a:latin typeface="Univers 45 Light" pitchFamily="2" charset="0"/>
              </a:rPr>
              <a:t>Business Impact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262188" y="4792663"/>
            <a:ext cx="2016125" cy="1150937"/>
          </a:xfrm>
          <a:prstGeom prst="rect">
            <a:avLst/>
          </a:prstGeom>
          <a:solidFill>
            <a:srgbClr val="CB680A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600">
                <a:solidFill>
                  <a:schemeClr val="bg1"/>
                </a:solidFill>
                <a:latin typeface="Univers 45 Light" pitchFamily="2" charset="0"/>
              </a:rPr>
              <a:t>Significant Risk Mitigation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1787525" y="2038350"/>
            <a:ext cx="8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1787525" y="4171950"/>
            <a:ext cx="8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1787525" y="5238750"/>
            <a:ext cx="8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408488" y="5105400"/>
            <a:ext cx="181133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B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108000" rIns="90000" bIns="0" anchor="ctr"/>
          <a:lstStyle/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800" b="1">
                <a:solidFill>
                  <a:schemeClr val="bg1"/>
                </a:solidFill>
                <a:latin typeface="Univers 45 Light" pitchFamily="2" charset="0"/>
              </a:rPr>
              <a:t>Essentials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735263" y="3954463"/>
            <a:ext cx="2016125" cy="1150937"/>
          </a:xfrm>
          <a:prstGeom prst="rect">
            <a:avLst/>
          </a:prstGeom>
          <a:solidFill>
            <a:srgbClr val="CB680A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600">
                <a:solidFill>
                  <a:schemeClr val="bg1"/>
                </a:solidFill>
                <a:latin typeface="Univers 45 Light" pitchFamily="2" charset="0"/>
              </a:rPr>
              <a:t>Legal / Regulatory Compliance</a:t>
            </a:r>
          </a:p>
        </p:txBody>
      </p: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3817938" y="1366838"/>
            <a:ext cx="4757737" cy="1273175"/>
            <a:chOff x="2249" y="861"/>
            <a:chExt cx="2997" cy="802"/>
          </a:xfrm>
        </p:grpSpPr>
        <p:sp>
          <p:nvSpPr>
            <p:cNvPr id="80914" name="Text Box 18"/>
            <p:cNvSpPr txBox="1">
              <a:spLocks noChangeArrowheads="1"/>
            </p:cNvSpPr>
            <p:nvPr/>
          </p:nvSpPr>
          <p:spPr bwMode="auto">
            <a:xfrm>
              <a:off x="3976" y="938"/>
              <a:ext cx="1270" cy="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95000"/>
                </a:lnSpc>
                <a:spcBef>
                  <a:spcPct val="40000"/>
                </a:spcBef>
                <a:spcAft>
                  <a:spcPct val="30000"/>
                </a:spcAft>
              </a:pPr>
              <a:r>
                <a:rPr lang="en-GB" sz="1800" b="1">
                  <a:latin typeface="Univers 45 Light" pitchFamily="2" charset="0"/>
                </a:rPr>
                <a:t>Excellence</a:t>
              </a:r>
            </a:p>
          </p:txBody>
        </p:sp>
        <p:grpSp>
          <p:nvGrpSpPr>
            <p:cNvPr id="80915" name="Group 19"/>
            <p:cNvGrpSpPr>
              <a:grpSpLocks/>
            </p:cNvGrpSpPr>
            <p:nvPr/>
          </p:nvGrpSpPr>
          <p:grpSpPr bwMode="auto">
            <a:xfrm rot="13023535">
              <a:off x="2942" y="998"/>
              <a:ext cx="919" cy="363"/>
              <a:chOff x="3879" y="1117"/>
              <a:chExt cx="1073" cy="363"/>
            </a:xfrm>
          </p:grpSpPr>
          <p:sp>
            <p:nvSpPr>
              <p:cNvPr id="80916" name="Freeform 20"/>
              <p:cNvSpPr>
                <a:spLocks/>
              </p:cNvSpPr>
              <p:nvPr/>
            </p:nvSpPr>
            <p:spPr bwMode="auto">
              <a:xfrm>
                <a:off x="3969" y="1117"/>
                <a:ext cx="983" cy="317"/>
              </a:xfrm>
              <a:custGeom>
                <a:avLst/>
                <a:gdLst>
                  <a:gd name="T0" fmla="*/ 0 w 983"/>
                  <a:gd name="T1" fmla="*/ 317 h 317"/>
                  <a:gd name="T2" fmla="*/ 590 w 983"/>
                  <a:gd name="T3" fmla="*/ 45 h 317"/>
                  <a:gd name="T4" fmla="*/ 499 w 983"/>
                  <a:gd name="T5" fmla="*/ 272 h 317"/>
                  <a:gd name="T6" fmla="*/ 907 w 983"/>
                  <a:gd name="T7" fmla="*/ 45 h 317"/>
                  <a:gd name="T8" fmla="*/ 953 w 983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3" h="317">
                    <a:moveTo>
                      <a:pt x="0" y="317"/>
                    </a:moveTo>
                    <a:cubicBezTo>
                      <a:pt x="253" y="184"/>
                      <a:pt x="507" y="52"/>
                      <a:pt x="590" y="45"/>
                    </a:cubicBezTo>
                    <a:cubicBezTo>
                      <a:pt x="673" y="38"/>
                      <a:pt x="446" y="272"/>
                      <a:pt x="499" y="272"/>
                    </a:cubicBezTo>
                    <a:cubicBezTo>
                      <a:pt x="552" y="272"/>
                      <a:pt x="831" y="90"/>
                      <a:pt x="907" y="45"/>
                    </a:cubicBezTo>
                    <a:cubicBezTo>
                      <a:pt x="983" y="0"/>
                      <a:pt x="968" y="0"/>
                      <a:pt x="953" y="0"/>
                    </a:cubicBezTo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 flipH="1">
                <a:off x="3879" y="1434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</p:grp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2249" y="861"/>
              <a:ext cx="77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 b="1" dirty="0">
                  <a:latin typeface="Univers 45 Light" pitchFamily="2" charset="0"/>
                </a:rPr>
                <a:t>Business specific</a:t>
              </a:r>
            </a:p>
          </p:txBody>
        </p:sp>
      </p:grp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040313" y="2205038"/>
            <a:ext cx="2016125" cy="1150937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800" b="1">
                <a:solidFill>
                  <a:schemeClr val="bg1"/>
                </a:solidFill>
                <a:latin typeface="Univers 45 Light" pitchFamily="2" charset="0"/>
              </a:rPr>
              <a:t>Efficiency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522663" y="3108325"/>
            <a:ext cx="2016125" cy="1150938"/>
          </a:xfrm>
          <a:prstGeom prst="rect">
            <a:avLst/>
          </a:prstGeom>
          <a:solidFill>
            <a:srgbClr val="CB680A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600">
                <a:solidFill>
                  <a:schemeClr val="bg1"/>
                </a:solidFill>
                <a:latin typeface="Univers 45 Light" pitchFamily="2" charset="0"/>
              </a:rPr>
              <a:t>Basics: </a:t>
            </a:r>
          </a:p>
          <a:p>
            <a:pPr algn="ctr">
              <a:lnSpc>
                <a:spcPct val="95000"/>
              </a:lnSpc>
              <a:spcBef>
                <a:spcPct val="40000"/>
              </a:spcBef>
              <a:spcAft>
                <a:spcPct val="30000"/>
              </a:spcAft>
            </a:pPr>
            <a:r>
              <a:rPr lang="en-GB" sz="1600">
                <a:solidFill>
                  <a:schemeClr val="bg1"/>
                </a:solidFill>
                <a:latin typeface="Univers 45 Light" pitchFamily="2" charset="0"/>
              </a:rPr>
              <a:t>Work that sustains operational fitness</a:t>
            </a:r>
            <a:br>
              <a:rPr lang="en-GB" sz="1600">
                <a:solidFill>
                  <a:schemeClr val="bg1"/>
                </a:solidFill>
                <a:latin typeface="Univers 45 Light" pitchFamily="2" charset="0"/>
              </a:rPr>
            </a:br>
            <a:r>
              <a:rPr lang="en-GB" sz="1600">
                <a:solidFill>
                  <a:schemeClr val="bg1"/>
                </a:solidFill>
                <a:latin typeface="Univers 45 Light" pitchFamily="2" charset="0"/>
              </a:rPr>
              <a:t>(BP Requirements)</a:t>
            </a:r>
            <a:endParaRPr lang="en-GB" sz="1600" b="1">
              <a:solidFill>
                <a:schemeClr val="bg1"/>
              </a:solidFill>
              <a:latin typeface="Univers 45 Light" pitchFamily="2" charset="0"/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8077200" y="5546724"/>
            <a:ext cx="457200" cy="47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Membangun</a:t>
            </a:r>
            <a:r>
              <a:rPr lang="en-US" dirty="0" smtClean="0"/>
              <a:t> Tim </a:t>
            </a:r>
            <a:r>
              <a:rPr lang="en-US" dirty="0" err="1" smtClean="0"/>
              <a:t>Operasi</a:t>
            </a:r>
            <a:r>
              <a:rPr lang="en-US" dirty="0" smtClean="0"/>
              <a:t> LNG Tangguh (2)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1"/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LNG </a:t>
            </a:r>
            <a:r>
              <a:rPr lang="en-US" dirty="0" err="1" smtClean="0"/>
              <a:t>Badak</a:t>
            </a:r>
            <a:endParaRPr lang="en-US" dirty="0" smtClean="0"/>
          </a:p>
          <a:p>
            <a:pPr lvl="1"/>
            <a:r>
              <a:rPr lang="en-US" dirty="0" err="1" smtClean="0"/>
              <a:t>Pola</a:t>
            </a:r>
            <a:r>
              <a:rPr lang="en-US" dirty="0" smtClean="0"/>
              <a:t> On/Off 28 – 28 </a:t>
            </a:r>
            <a:r>
              <a:rPr lang="en-US" dirty="0" err="1" smtClean="0"/>
              <a:t>dan</a:t>
            </a:r>
            <a:r>
              <a:rPr lang="en-US" dirty="0" smtClean="0"/>
              <a:t> 12 Jam </a:t>
            </a:r>
            <a:r>
              <a:rPr lang="en-US" dirty="0" err="1" smtClean="0"/>
              <a:t>Kerja</a:t>
            </a:r>
            <a:r>
              <a:rPr lang="en-US" dirty="0" smtClean="0"/>
              <a:t> per </a:t>
            </a:r>
            <a:r>
              <a:rPr lang="en-US" dirty="0" err="1" smtClean="0"/>
              <a:t>Hari</a:t>
            </a:r>
            <a:endParaRPr lang="en-US" dirty="0" smtClean="0"/>
          </a:p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 smtClean="0"/>
          </a:p>
          <a:p>
            <a:pPr lvl="1"/>
            <a:r>
              <a:rPr lang="en-US" dirty="0" err="1" smtClean="0"/>
              <a:t>Mengacu</a:t>
            </a:r>
            <a:r>
              <a:rPr lang="en-US" dirty="0" smtClean="0"/>
              <a:t> Manual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Vendor</a:t>
            </a:r>
          </a:p>
          <a:p>
            <a:pPr lvl="1"/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Pembanding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LNG + </a:t>
            </a:r>
            <a:r>
              <a:rPr lang="en-US" dirty="0" err="1" smtClean="0"/>
              <a:t>Petrokimia</a:t>
            </a:r>
            <a:endParaRPr lang="en-US" dirty="0" smtClean="0"/>
          </a:p>
          <a:p>
            <a:pPr lvl="1"/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Personil</a:t>
            </a:r>
            <a:endParaRPr lang="en-US" dirty="0" smtClean="0"/>
          </a:p>
          <a:p>
            <a:pPr lvl="1"/>
            <a:r>
              <a:rPr lang="en-US" dirty="0" err="1"/>
              <a:t>Bantuan</a:t>
            </a:r>
            <a:r>
              <a:rPr lang="en-US" dirty="0"/>
              <a:t> Operator DCS </a:t>
            </a:r>
            <a:r>
              <a:rPr lang="en-US" dirty="0" err="1"/>
              <a:t>dari</a:t>
            </a:r>
            <a:r>
              <a:rPr lang="en-US" dirty="0"/>
              <a:t> LNG </a:t>
            </a:r>
            <a:r>
              <a:rPr lang="en-US" dirty="0" err="1" smtClean="0"/>
              <a:t>Badak</a:t>
            </a:r>
            <a:endParaRPr lang="en-US" dirty="0"/>
          </a:p>
          <a:p>
            <a:r>
              <a:rPr lang="en-US" dirty="0" err="1" smtClean="0"/>
              <a:t>Menyusun</a:t>
            </a:r>
            <a:r>
              <a:rPr lang="en-US" dirty="0" smtClean="0"/>
              <a:t> Budget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endParaRPr lang="en-US" dirty="0" smtClean="0"/>
          </a:p>
          <a:p>
            <a:pPr lvl="1"/>
            <a:r>
              <a:rPr lang="en-US" dirty="0" err="1" smtClean="0"/>
              <a:t>Mengadakan</a:t>
            </a:r>
            <a:r>
              <a:rPr lang="en-US" dirty="0" smtClean="0"/>
              <a:t> Workshop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endParaRPr lang="en-US" dirty="0" smtClean="0"/>
          </a:p>
          <a:p>
            <a:pPr lvl="1"/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smtClean="0"/>
              <a:t>BPMIGAS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334000" y="47244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219200"/>
            <a:ext cx="8206927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03578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838201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6175" indent="-1146175" algn="ctr" defTabSz="290513">
              <a:spcBef>
                <a:spcPct val="50000"/>
              </a:spcBef>
              <a:tabLst>
                <a:tab pos="1428750" algn="l"/>
              </a:tabLst>
            </a:pPr>
            <a:r>
              <a:rPr lang="en-US" sz="2800" b="1" dirty="0" err="1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Contoh</a:t>
            </a:r>
            <a:r>
              <a:rPr lang="en-US" sz="2800" b="1" dirty="0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Kontrak</a:t>
            </a:r>
            <a:r>
              <a:rPr lang="en-US" sz="2800" b="1" dirty="0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Prioritas</a:t>
            </a:r>
            <a:r>
              <a:rPr lang="en-US" sz="2800" b="1" dirty="0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charset="0"/>
                <a:cs typeface="Times New Roman" pitchFamily="18" charset="0"/>
              </a:rPr>
              <a:t>Menengah</a:t>
            </a:r>
            <a:endParaRPr lang="en-US" sz="2800" b="1" dirty="0">
              <a:solidFill>
                <a:srgbClr val="0066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8" y="1293813"/>
            <a:ext cx="8008182" cy="510698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405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5074" y="457200"/>
            <a:ext cx="8795237" cy="533400"/>
          </a:xfrm>
        </p:spPr>
        <p:txBody>
          <a:bodyPr/>
          <a:lstStyle/>
          <a:p>
            <a:pPr algn="ctr"/>
            <a:r>
              <a:rPr lang="en-US" sz="2400" dirty="0" err="1" smtClean="0"/>
              <a:t>Contoh</a:t>
            </a:r>
            <a:r>
              <a:rPr lang="en-US" sz="2400" dirty="0" smtClean="0"/>
              <a:t> Dashboard Operations Readiness</a:t>
            </a:r>
            <a:endParaRPr lang="en-US" sz="2400" i="1" dirty="0"/>
          </a:p>
        </p:txBody>
      </p:sp>
      <p:sp>
        <p:nvSpPr>
          <p:cNvPr id="2201603" name="Rectangle 3"/>
          <p:cNvSpPr>
            <a:spLocks noChangeArrowheads="1"/>
          </p:cNvSpPr>
          <p:nvPr/>
        </p:nvSpPr>
        <p:spPr bwMode="auto">
          <a:xfrm>
            <a:off x="3382108" y="3800476"/>
            <a:ext cx="5558204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>
              <a:spcBef>
                <a:spcPct val="50000"/>
              </a:spcBef>
              <a:buClr>
                <a:srgbClr val="99CC00"/>
              </a:buClr>
              <a:buFont typeface="Univers 45 Light" pitchFamily="2" charset="0"/>
              <a:buNone/>
            </a:pPr>
            <a:r>
              <a:rPr lang="en-GB" sz="1600">
                <a:solidFill>
                  <a:schemeClr val="tx2"/>
                </a:solidFill>
                <a:effectLst/>
                <a:cs typeface="Arial" charset="0"/>
              </a:rPr>
              <a:t> PERFORMANCE</a:t>
            </a:r>
            <a:endParaRPr lang="en-GB" sz="1600" b="0">
              <a:solidFill>
                <a:schemeClr val="tx2"/>
              </a:solidFill>
              <a:effectLst/>
              <a:cs typeface="Arial" charset="0"/>
            </a:endParaRPr>
          </a:p>
        </p:txBody>
      </p:sp>
      <p:sp>
        <p:nvSpPr>
          <p:cNvPr id="2201604" name="Rectangle 4"/>
          <p:cNvSpPr>
            <a:spLocks noChangeArrowheads="1"/>
          </p:cNvSpPr>
          <p:nvPr/>
        </p:nvSpPr>
        <p:spPr bwMode="auto">
          <a:xfrm>
            <a:off x="152400" y="4429126"/>
            <a:ext cx="3229708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>
              <a:spcBef>
                <a:spcPct val="50000"/>
              </a:spcBef>
              <a:buClr>
                <a:srgbClr val="99CC00"/>
              </a:buClr>
              <a:buFont typeface="Univers 45 Light" pitchFamily="2" charset="0"/>
              <a:buNone/>
            </a:pPr>
            <a:r>
              <a:rPr lang="en-GB" sz="1600">
                <a:solidFill>
                  <a:schemeClr val="tx2"/>
                </a:solidFill>
                <a:effectLst/>
                <a:cs typeface="Arial" charset="0"/>
              </a:rPr>
              <a:t> </a:t>
            </a:r>
          </a:p>
        </p:txBody>
      </p:sp>
      <p:sp>
        <p:nvSpPr>
          <p:cNvPr id="2201605" name="Rectangle 5"/>
          <p:cNvSpPr>
            <a:spLocks noChangeArrowheads="1"/>
          </p:cNvSpPr>
          <p:nvPr/>
        </p:nvSpPr>
        <p:spPr bwMode="auto">
          <a:xfrm>
            <a:off x="3382108" y="1304925"/>
            <a:ext cx="5558204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>
              <a:spcBef>
                <a:spcPct val="50000"/>
              </a:spcBef>
              <a:buClr>
                <a:srgbClr val="99CC00"/>
              </a:buClr>
              <a:buFont typeface="Univers 45 Light" pitchFamily="2" charset="0"/>
              <a:buNone/>
            </a:pPr>
            <a:r>
              <a:rPr lang="en-GB" sz="1600">
                <a:solidFill>
                  <a:schemeClr val="tx2"/>
                </a:solidFill>
                <a:effectLst/>
                <a:cs typeface="Arial" charset="0"/>
              </a:rPr>
              <a:t>PLANT</a:t>
            </a:r>
            <a:endParaRPr lang="en-GB" sz="1200" b="0">
              <a:solidFill>
                <a:schemeClr val="tx2"/>
              </a:solidFill>
              <a:effectLst/>
              <a:cs typeface="Arial" charset="0"/>
            </a:endParaRPr>
          </a:p>
        </p:txBody>
      </p:sp>
      <p:sp>
        <p:nvSpPr>
          <p:cNvPr id="2201606" name="Rectangle 6"/>
          <p:cNvSpPr>
            <a:spLocks noChangeArrowheads="1"/>
          </p:cNvSpPr>
          <p:nvPr/>
        </p:nvSpPr>
        <p:spPr bwMode="auto">
          <a:xfrm>
            <a:off x="181708" y="1258888"/>
            <a:ext cx="322824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l">
              <a:spcBef>
                <a:spcPct val="50000"/>
              </a:spcBef>
              <a:buClr>
                <a:srgbClr val="99CC00"/>
              </a:buClr>
              <a:buFont typeface="Univers 45 Light" pitchFamily="2" charset="0"/>
              <a:buNone/>
            </a:pPr>
            <a:r>
              <a:rPr lang="en-GB" sz="1600">
                <a:solidFill>
                  <a:schemeClr val="tx2"/>
                </a:solidFill>
                <a:effectLst/>
                <a:cs typeface="Arial" charset="0"/>
              </a:rPr>
              <a:t> PEOPLE</a:t>
            </a:r>
            <a:endParaRPr lang="en-GB" sz="1400" b="0">
              <a:solidFill>
                <a:schemeClr val="tx2"/>
              </a:solidFill>
              <a:effectLst/>
              <a:cs typeface="Arial" charset="0"/>
            </a:endParaRPr>
          </a:p>
        </p:txBody>
      </p:sp>
      <p:sp>
        <p:nvSpPr>
          <p:cNvPr id="2201607" name="Line 7"/>
          <p:cNvSpPr>
            <a:spLocks noChangeShapeType="1"/>
          </p:cNvSpPr>
          <p:nvPr/>
        </p:nvSpPr>
        <p:spPr bwMode="auto">
          <a:xfrm>
            <a:off x="152400" y="1304925"/>
            <a:ext cx="87879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608" name="Line 8"/>
          <p:cNvSpPr>
            <a:spLocks noChangeShapeType="1"/>
          </p:cNvSpPr>
          <p:nvPr/>
        </p:nvSpPr>
        <p:spPr bwMode="auto">
          <a:xfrm>
            <a:off x="3382108" y="3800475"/>
            <a:ext cx="55582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609" name="Line 9"/>
          <p:cNvSpPr>
            <a:spLocks noChangeShapeType="1"/>
          </p:cNvSpPr>
          <p:nvPr/>
        </p:nvSpPr>
        <p:spPr bwMode="auto">
          <a:xfrm>
            <a:off x="152400" y="6832600"/>
            <a:ext cx="87879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610" name="Line 10"/>
          <p:cNvSpPr>
            <a:spLocks noChangeShapeType="1"/>
          </p:cNvSpPr>
          <p:nvPr/>
        </p:nvSpPr>
        <p:spPr bwMode="auto">
          <a:xfrm>
            <a:off x="152400" y="1304925"/>
            <a:ext cx="0" cy="552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611" name="Line 11"/>
          <p:cNvSpPr>
            <a:spLocks noChangeShapeType="1"/>
          </p:cNvSpPr>
          <p:nvPr/>
        </p:nvSpPr>
        <p:spPr bwMode="auto">
          <a:xfrm>
            <a:off x="3382108" y="1304925"/>
            <a:ext cx="0" cy="552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612" name="Line 12"/>
          <p:cNvSpPr>
            <a:spLocks noChangeShapeType="1"/>
          </p:cNvSpPr>
          <p:nvPr/>
        </p:nvSpPr>
        <p:spPr bwMode="auto">
          <a:xfrm>
            <a:off x="8940312" y="1304925"/>
            <a:ext cx="0" cy="552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aphicFrame>
        <p:nvGraphicFramePr>
          <p:cNvPr id="2201613" name="Group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7617550"/>
              </p:ext>
            </p:extLst>
          </p:nvPr>
        </p:nvGraphicFramePr>
        <p:xfrm>
          <a:off x="274028" y="4622801"/>
          <a:ext cx="3020157" cy="1081089"/>
        </p:xfrm>
        <a:graphic>
          <a:graphicData uri="http://schemas.openxmlformats.org/drawingml/2006/table">
            <a:tbl>
              <a:tblPr/>
              <a:tblGrid>
                <a:gridCol w="1380392"/>
                <a:gridCol w="704850"/>
                <a:gridCol w="483577"/>
                <a:gridCol w="451338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Procedures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Required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 (%)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IM Process Safety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T1 RFSU SOP: Drafted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T1 RFSU SOP: Approved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95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91%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T2 RFSU SOP: Drafted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104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64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00908"/>
              </p:ext>
            </p:extLst>
          </p:nvPr>
        </p:nvGraphicFramePr>
        <p:xfrm>
          <a:off x="235927" y="5789613"/>
          <a:ext cx="3023087" cy="889890"/>
        </p:xfrm>
        <a:graphic>
          <a:graphicData uri="http://schemas.openxmlformats.org/drawingml/2006/table">
            <a:tbl>
              <a:tblPr/>
              <a:tblGrid>
                <a:gridCol w="1480038"/>
                <a:gridCol w="571500"/>
                <a:gridCol w="430823"/>
                <a:gridCol w="540726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Govt. Permits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Required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 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 (%)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Environmental (Temp.haz. waste storage; incinerator)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LNG Plant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82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67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82%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GPF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95%</a:t>
                      </a:r>
                    </a:p>
                  </a:txBody>
                  <a:tcPr marL="16881" marR="16881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67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72350"/>
              </p:ext>
            </p:extLst>
          </p:nvPr>
        </p:nvGraphicFramePr>
        <p:xfrm>
          <a:off x="3496408" y="4121150"/>
          <a:ext cx="2986455" cy="1527048"/>
        </p:xfrm>
        <a:graphic>
          <a:graphicData uri="http://schemas.openxmlformats.org/drawingml/2006/table">
            <a:tbl>
              <a:tblPr/>
              <a:tblGrid>
                <a:gridCol w="1566497"/>
                <a:gridCol w="373673"/>
                <a:gridCol w="600808"/>
                <a:gridCol w="44547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HSE (BP operated)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Plan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 MTD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 YTD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HSE procedures approved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62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71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715"/>
                    </a:solidFill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ERP plans completed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715"/>
                    </a:solidFill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T1 RFSU Safety training (%)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715"/>
                    </a:solidFill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STOP BP/ Contractor (Emp/Rota)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8/7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7/6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SOC (trained person/month)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6.5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6.5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ISSOW Audit (No./month)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135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135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Oil spills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25322" marR="25322" marT="18288" marB="18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737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21500"/>
              </p:ext>
            </p:extLst>
          </p:nvPr>
        </p:nvGraphicFramePr>
        <p:xfrm>
          <a:off x="3508131" y="5715000"/>
          <a:ext cx="5196253" cy="981829"/>
        </p:xfrm>
        <a:graphic>
          <a:graphicData uri="http://schemas.openxmlformats.org/drawingml/2006/table">
            <a:tbl>
              <a:tblPr/>
              <a:tblGrid>
                <a:gridCol w="1703537"/>
                <a:gridCol w="909635"/>
                <a:gridCol w="2583081"/>
              </a:tblGrid>
              <a:tr h="259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Tier 1 Contracts (14)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Current Status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4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Awarded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Mtc(3),Log(2),Ops(3)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4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Tender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HSE(1),Log(1),HM(1),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Mtc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(1),Ops(2)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0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Development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759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25953"/>
              </p:ext>
            </p:extLst>
          </p:nvPr>
        </p:nvGraphicFramePr>
        <p:xfrm>
          <a:off x="3492012" y="3336925"/>
          <a:ext cx="5347189" cy="244475"/>
        </p:xfrm>
        <a:graphic>
          <a:graphicData uri="http://schemas.openxmlformats.org/drawingml/2006/table">
            <a:tbl>
              <a:tblPr/>
              <a:tblGrid>
                <a:gridCol w="3366747"/>
                <a:gridCol w="666977"/>
                <a:gridCol w="614620"/>
                <a:gridCol w="69884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IM Standard Element Compliance </a:t>
                      </a:r>
                    </a:p>
                  </a:txBody>
                  <a:tcPr marL="16881" marR="16881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Three</a:t>
                      </a:r>
                    </a:p>
                  </a:txBody>
                  <a:tcPr marL="16881" marR="16881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Five</a:t>
                      </a:r>
                    </a:p>
                  </a:txBody>
                  <a:tcPr marL="16881" marR="16881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Two</a:t>
                      </a:r>
                    </a:p>
                  </a:txBody>
                  <a:tcPr marL="16881" marR="16881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771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018"/>
              </p:ext>
            </p:extLst>
          </p:nvPr>
        </p:nvGraphicFramePr>
        <p:xfrm>
          <a:off x="6673362" y="4106863"/>
          <a:ext cx="2026627" cy="647700"/>
        </p:xfrm>
        <a:graphic>
          <a:graphicData uri="http://schemas.openxmlformats.org/drawingml/2006/table">
            <a:tbl>
              <a:tblPr/>
              <a:tblGrid>
                <a:gridCol w="1292469"/>
                <a:gridCol w="354623"/>
                <a:gridCol w="37953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Logistics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Plan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JKT-Papua seat occupancy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90%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92.4%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Intra-Papua seat occupancy</a:t>
                      </a:r>
                    </a:p>
                  </a:txBody>
                  <a:tcPr marL="25322" marR="25322" marT="27432" marB="274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80%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80%</a:t>
                      </a:r>
                    </a:p>
                  </a:txBody>
                  <a:tcPr marL="25322" marR="25322" marT="27432" marB="27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01791" name="Group 19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036685"/>
              </p:ext>
            </p:extLst>
          </p:nvPr>
        </p:nvGraphicFramePr>
        <p:xfrm>
          <a:off x="7035312" y="1622425"/>
          <a:ext cx="1765788" cy="1425576"/>
        </p:xfrm>
        <a:graphic>
          <a:graphicData uri="http://schemas.openxmlformats.org/drawingml/2006/table">
            <a:tbl>
              <a:tblPr/>
              <a:tblGrid>
                <a:gridCol w="1289538"/>
                <a:gridCol w="476250"/>
              </a:tblGrid>
              <a:tr h="265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45 Light" pitchFamily="2" charset="0"/>
                          <a:cs typeface="Arial" charset="0"/>
                        </a:rPr>
                        <a:t>Procurement</a:t>
                      </a:r>
                    </a:p>
                  </a:txBody>
                  <a:tcPr marL="84406" marR="84406" marT="27432" marB="27432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Open Pro-Card PR Line Items</a:t>
                      </a:r>
                    </a:p>
                  </a:txBody>
                  <a:tcPr marL="83077" marR="83077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  <a:cs typeface="Arial" charset="0"/>
                        </a:rPr>
                        <a:t> 799</a:t>
                      </a:r>
                    </a:p>
                  </a:txBody>
                  <a:tcPr marL="83077" marR="83077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Open Non Pro-Card PR Line Items</a:t>
                      </a:r>
                    </a:p>
                  </a:txBody>
                  <a:tcPr marL="83077" marR="83077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  <a:cs typeface="Arial" charset="0"/>
                        </a:rPr>
                        <a:t> 765</a:t>
                      </a:r>
                    </a:p>
                  </a:txBody>
                  <a:tcPr marL="83077" marR="83077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Open PO Line Items</a:t>
                      </a:r>
                    </a:p>
                  </a:txBody>
                  <a:tcPr marL="83077" marR="83077" marT="46800" marB="468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Tx/>
                        <a:buFont typeface="Univers 45 Light" pitchFamily="2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nivers 45 Light" pitchFamily="2" charset="0"/>
                          <a:cs typeface="Arial" charset="0"/>
                        </a:rPr>
                        <a:t>1,278</a:t>
                      </a:r>
                    </a:p>
                  </a:txBody>
                  <a:tcPr marL="83077" marR="83077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F91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64569" y="4867276"/>
            <a:ext cx="2039815" cy="639763"/>
            <a:chOff x="6664569" y="4867276"/>
            <a:chExt cx="2039815" cy="639763"/>
          </a:xfrm>
        </p:grpSpPr>
        <p:sp>
          <p:nvSpPr>
            <p:cNvPr id="2201808" name="Rectangle 208"/>
            <p:cNvSpPr>
              <a:spLocks noChangeArrowheads="1"/>
            </p:cNvSpPr>
            <p:nvPr/>
          </p:nvSpPr>
          <p:spPr bwMode="auto">
            <a:xfrm>
              <a:off x="7963994" y="5257781"/>
              <a:ext cx="372691" cy="249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1000">
                  <a:solidFill>
                    <a:schemeClr val="tx1"/>
                  </a:solidFill>
                  <a:effectLst/>
                  <a:latin typeface="Arial Narrow" pitchFamily="34" charset="0"/>
                  <a:cs typeface="Arial" charset="0"/>
                </a:rPr>
                <a:t>57.3</a:t>
              </a:r>
            </a:p>
          </p:txBody>
        </p:sp>
        <p:sp>
          <p:nvSpPr>
            <p:cNvPr id="2201809" name="Rectangle 209"/>
            <p:cNvSpPr>
              <a:spLocks noChangeArrowheads="1"/>
            </p:cNvSpPr>
            <p:nvPr/>
          </p:nvSpPr>
          <p:spPr bwMode="auto">
            <a:xfrm>
              <a:off x="7963994" y="4867276"/>
              <a:ext cx="372691" cy="390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900" b="0">
                  <a:effectLst/>
                  <a:latin typeface="Arial Narrow" pitchFamily="34" charset="0"/>
                  <a:cs typeface="Arial" charset="0"/>
                </a:rPr>
                <a:t>Lat. Est.</a:t>
              </a:r>
            </a:p>
          </p:txBody>
        </p:sp>
        <p:sp>
          <p:nvSpPr>
            <p:cNvPr id="2201810" name="Rectangle 210"/>
            <p:cNvSpPr>
              <a:spLocks noChangeArrowheads="1"/>
            </p:cNvSpPr>
            <p:nvPr/>
          </p:nvSpPr>
          <p:spPr bwMode="auto">
            <a:xfrm>
              <a:off x="8336685" y="5257781"/>
              <a:ext cx="367699" cy="249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1000">
                  <a:solidFill>
                    <a:schemeClr val="tx1"/>
                  </a:solidFill>
                  <a:effectLst/>
                  <a:latin typeface="Arial Narrow" pitchFamily="34" charset="0"/>
                  <a:cs typeface="Arial" charset="0"/>
                </a:rPr>
                <a:t>30.2</a:t>
              </a:r>
            </a:p>
          </p:txBody>
        </p:sp>
        <p:sp>
          <p:nvSpPr>
            <p:cNvPr id="2201811" name="Rectangle 211"/>
            <p:cNvSpPr>
              <a:spLocks noChangeArrowheads="1"/>
            </p:cNvSpPr>
            <p:nvPr/>
          </p:nvSpPr>
          <p:spPr bwMode="auto">
            <a:xfrm>
              <a:off x="8336685" y="4867276"/>
              <a:ext cx="367699" cy="390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900" b="0">
                  <a:effectLst/>
                  <a:latin typeface="Arial Narrow" pitchFamily="34" charset="0"/>
                  <a:cs typeface="Arial" charset="0"/>
                </a:rPr>
                <a:t>Actual YTD</a:t>
              </a:r>
            </a:p>
          </p:txBody>
        </p:sp>
        <p:sp>
          <p:nvSpPr>
            <p:cNvPr id="2201812" name="Rectangle 212"/>
            <p:cNvSpPr>
              <a:spLocks noChangeArrowheads="1"/>
            </p:cNvSpPr>
            <p:nvPr/>
          </p:nvSpPr>
          <p:spPr bwMode="auto">
            <a:xfrm>
              <a:off x="7459864" y="5257781"/>
              <a:ext cx="504130" cy="249258"/>
            </a:xfrm>
            <a:prstGeom prst="rect">
              <a:avLst/>
            </a:prstGeom>
            <a:solidFill>
              <a:srgbClr val="05F9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1000">
                  <a:solidFill>
                    <a:schemeClr val="tx1"/>
                  </a:solidFill>
                  <a:effectLst/>
                  <a:latin typeface="Arial Narrow" pitchFamily="34" charset="0"/>
                  <a:cs typeface="Arial" charset="0"/>
                </a:rPr>
                <a:t>82</a:t>
              </a:r>
            </a:p>
          </p:txBody>
        </p:sp>
        <p:sp>
          <p:nvSpPr>
            <p:cNvPr id="2201813" name="Rectangle 213"/>
            <p:cNvSpPr>
              <a:spLocks noChangeArrowheads="1"/>
            </p:cNvSpPr>
            <p:nvPr/>
          </p:nvSpPr>
          <p:spPr bwMode="auto">
            <a:xfrm>
              <a:off x="6664569" y="5257781"/>
              <a:ext cx="795295" cy="249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 anchor="ctr"/>
            <a:lstStyle/>
            <a:p>
              <a:pPr algn="l">
                <a:spcBef>
                  <a:spcPct val="50000"/>
                </a:spcBef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900">
                  <a:solidFill>
                    <a:schemeClr val="tx1"/>
                  </a:solidFill>
                  <a:effectLst/>
                  <a:latin typeface="Arial Narrow" pitchFamily="34" charset="0"/>
                  <a:cs typeface="Arial" charset="0"/>
                </a:rPr>
                <a:t>Total</a:t>
              </a:r>
            </a:p>
          </p:txBody>
        </p:sp>
        <p:sp>
          <p:nvSpPr>
            <p:cNvPr id="2201814" name="Rectangle 214"/>
            <p:cNvSpPr>
              <a:spLocks noChangeArrowheads="1"/>
            </p:cNvSpPr>
            <p:nvPr/>
          </p:nvSpPr>
          <p:spPr bwMode="auto">
            <a:xfrm>
              <a:off x="7459864" y="4867276"/>
              <a:ext cx="504130" cy="390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1000" b="0">
                  <a:effectLst/>
                  <a:latin typeface="Arial Narrow" pitchFamily="34" charset="0"/>
                  <a:cs typeface="Arial" charset="0"/>
                </a:rPr>
                <a:t>Plan</a:t>
              </a:r>
            </a:p>
          </p:txBody>
        </p:sp>
        <p:sp>
          <p:nvSpPr>
            <p:cNvPr id="2201815" name="Rectangle 215"/>
            <p:cNvSpPr>
              <a:spLocks noChangeArrowheads="1"/>
            </p:cNvSpPr>
            <p:nvPr/>
          </p:nvSpPr>
          <p:spPr bwMode="auto">
            <a:xfrm>
              <a:off x="6664569" y="4867276"/>
              <a:ext cx="795295" cy="390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432" tIns="27432" rIns="27432" bIns="27432" anchor="ctr"/>
            <a:lstStyle/>
            <a:p>
              <a:pPr>
                <a:lnSpc>
                  <a:spcPct val="90000"/>
                </a:lnSpc>
                <a:buClr>
                  <a:srgbClr val="99CC00"/>
                </a:buClr>
                <a:buFont typeface="Univers 45 Light" pitchFamily="2" charset="0"/>
                <a:buNone/>
              </a:pPr>
              <a:r>
                <a:rPr lang="en-US" sz="1000">
                  <a:effectLst/>
                  <a:latin typeface="Arial Narrow" pitchFamily="34" charset="0"/>
                  <a:cs typeface="Arial" charset="0"/>
                </a:rPr>
                <a:t>Costs ($m)</a:t>
              </a:r>
            </a:p>
          </p:txBody>
        </p:sp>
        <p:sp>
          <p:nvSpPr>
            <p:cNvPr id="2201816" name="Line 216"/>
            <p:cNvSpPr>
              <a:spLocks noChangeShapeType="1"/>
            </p:cNvSpPr>
            <p:nvPr/>
          </p:nvSpPr>
          <p:spPr bwMode="auto">
            <a:xfrm>
              <a:off x="6664569" y="5257781"/>
              <a:ext cx="20398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17" name="Line 217"/>
            <p:cNvSpPr>
              <a:spLocks noChangeShapeType="1"/>
            </p:cNvSpPr>
            <p:nvPr/>
          </p:nvSpPr>
          <p:spPr bwMode="auto">
            <a:xfrm>
              <a:off x="6664569" y="4867276"/>
              <a:ext cx="0" cy="6397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18" name="Line 218"/>
            <p:cNvSpPr>
              <a:spLocks noChangeShapeType="1"/>
            </p:cNvSpPr>
            <p:nvPr/>
          </p:nvSpPr>
          <p:spPr bwMode="auto">
            <a:xfrm>
              <a:off x="7459864" y="4867276"/>
              <a:ext cx="0" cy="639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19" name="Line 219"/>
            <p:cNvSpPr>
              <a:spLocks noChangeShapeType="1"/>
            </p:cNvSpPr>
            <p:nvPr/>
          </p:nvSpPr>
          <p:spPr bwMode="auto">
            <a:xfrm>
              <a:off x="7963994" y="4867276"/>
              <a:ext cx="0" cy="639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20" name="Line 220"/>
            <p:cNvSpPr>
              <a:spLocks noChangeShapeType="1"/>
            </p:cNvSpPr>
            <p:nvPr/>
          </p:nvSpPr>
          <p:spPr bwMode="auto">
            <a:xfrm>
              <a:off x="8704384" y="4867276"/>
              <a:ext cx="0" cy="6397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21" name="Line 221"/>
            <p:cNvSpPr>
              <a:spLocks noChangeShapeType="1"/>
            </p:cNvSpPr>
            <p:nvPr/>
          </p:nvSpPr>
          <p:spPr bwMode="auto">
            <a:xfrm>
              <a:off x="6664569" y="4867276"/>
              <a:ext cx="203981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22" name="Line 222"/>
            <p:cNvSpPr>
              <a:spLocks noChangeShapeType="1"/>
            </p:cNvSpPr>
            <p:nvPr/>
          </p:nvSpPr>
          <p:spPr bwMode="auto">
            <a:xfrm>
              <a:off x="6664569" y="5507039"/>
              <a:ext cx="203981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23" name="Line 223"/>
            <p:cNvSpPr>
              <a:spLocks noChangeShapeType="1"/>
            </p:cNvSpPr>
            <p:nvPr/>
          </p:nvSpPr>
          <p:spPr bwMode="auto">
            <a:xfrm>
              <a:off x="8336685" y="4867276"/>
              <a:ext cx="0" cy="639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2201824" name="Line 224"/>
          <p:cNvSpPr>
            <a:spLocks noChangeShapeType="1"/>
          </p:cNvSpPr>
          <p:nvPr/>
        </p:nvSpPr>
        <p:spPr bwMode="auto">
          <a:xfrm>
            <a:off x="145074" y="4373563"/>
            <a:ext cx="323410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825" name="Text Box 225"/>
          <p:cNvSpPr txBox="1">
            <a:spLocks noChangeArrowheads="1"/>
          </p:cNvSpPr>
          <p:nvPr/>
        </p:nvSpPr>
        <p:spPr bwMode="auto">
          <a:xfrm>
            <a:off x="208085" y="3167064"/>
            <a:ext cx="1582615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1200">
                <a:solidFill>
                  <a:schemeClr val="tx2"/>
                </a:solidFill>
                <a:effectLst/>
                <a:latin typeface="Arial Narrow" pitchFamily="34" charset="0"/>
              </a:rPr>
              <a:t>PAPUAN WORKFORCE</a:t>
            </a:r>
          </a:p>
        </p:txBody>
      </p:sp>
      <p:sp>
        <p:nvSpPr>
          <p:cNvPr id="2201826" name="Rectangle 2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7216" y="3549650"/>
            <a:ext cx="3023089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01827" name="Rectangle 227"/>
          <p:cNvSpPr>
            <a:spLocks noChangeArrowheads="1"/>
          </p:cNvSpPr>
          <p:nvPr/>
        </p:nvSpPr>
        <p:spPr bwMode="auto">
          <a:xfrm>
            <a:off x="285750" y="3343275"/>
            <a:ext cx="14990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/>
          <a:lstStyle/>
          <a:p>
            <a:pPr algn="l">
              <a:spcBef>
                <a:spcPct val="50000"/>
              </a:spcBef>
              <a:buClr>
                <a:srgbClr val="99CC00"/>
              </a:buClr>
              <a:buFont typeface="Univers 45 Light" pitchFamily="2" charset="0"/>
              <a:buNone/>
            </a:pPr>
            <a:endParaRPr lang="en-GB" sz="1200" b="0"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201828" name="Line 228"/>
          <p:cNvSpPr>
            <a:spLocks noChangeShapeType="1"/>
          </p:cNvSpPr>
          <p:nvPr/>
        </p:nvSpPr>
        <p:spPr bwMode="auto">
          <a:xfrm flipV="1">
            <a:off x="285750" y="3124200"/>
            <a:ext cx="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27432" rIns="27432" bIns="27432"/>
          <a:lstStyle/>
          <a:p>
            <a:endParaRPr lang="en-US"/>
          </a:p>
        </p:txBody>
      </p:sp>
      <p:sp>
        <p:nvSpPr>
          <p:cNvPr id="2201829" name="AutoShape 229"/>
          <p:cNvSpPr>
            <a:spLocks noChangeAspect="1" noChangeArrowheads="1" noTextEdit="1"/>
          </p:cNvSpPr>
          <p:nvPr/>
        </p:nvSpPr>
        <p:spPr bwMode="auto">
          <a:xfrm>
            <a:off x="260839" y="3417889"/>
            <a:ext cx="30421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0" name="Rectangle 230"/>
          <p:cNvSpPr>
            <a:spLocks noChangeArrowheads="1"/>
          </p:cNvSpPr>
          <p:nvPr/>
        </p:nvSpPr>
        <p:spPr bwMode="auto">
          <a:xfrm>
            <a:off x="265235" y="3422651"/>
            <a:ext cx="3034811" cy="358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1" name="Rectangle 231"/>
          <p:cNvSpPr>
            <a:spLocks noChangeArrowheads="1"/>
          </p:cNvSpPr>
          <p:nvPr/>
        </p:nvSpPr>
        <p:spPr bwMode="auto">
          <a:xfrm>
            <a:off x="265236" y="3779839"/>
            <a:ext cx="74734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2" name="Rectangle 232"/>
          <p:cNvSpPr>
            <a:spLocks noChangeArrowheads="1"/>
          </p:cNvSpPr>
          <p:nvPr/>
        </p:nvSpPr>
        <p:spPr bwMode="auto">
          <a:xfrm>
            <a:off x="1417028" y="3779839"/>
            <a:ext cx="342900" cy="180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3" name="Rectangle 233"/>
          <p:cNvSpPr>
            <a:spLocks noChangeArrowheads="1"/>
          </p:cNvSpPr>
          <p:nvPr/>
        </p:nvSpPr>
        <p:spPr bwMode="auto">
          <a:xfrm>
            <a:off x="2171700" y="3779839"/>
            <a:ext cx="359020" cy="180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4" name="Rectangle 234"/>
          <p:cNvSpPr>
            <a:spLocks noChangeArrowheads="1"/>
          </p:cNvSpPr>
          <p:nvPr/>
        </p:nvSpPr>
        <p:spPr bwMode="auto">
          <a:xfrm>
            <a:off x="265236" y="3959225"/>
            <a:ext cx="74734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5" name="Rectangle 235"/>
          <p:cNvSpPr>
            <a:spLocks noChangeArrowheads="1"/>
          </p:cNvSpPr>
          <p:nvPr/>
        </p:nvSpPr>
        <p:spPr bwMode="auto">
          <a:xfrm>
            <a:off x="1417028" y="3959225"/>
            <a:ext cx="342900" cy="1793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6" name="Rectangle 236"/>
          <p:cNvSpPr>
            <a:spLocks noChangeArrowheads="1"/>
          </p:cNvSpPr>
          <p:nvPr/>
        </p:nvSpPr>
        <p:spPr bwMode="auto">
          <a:xfrm>
            <a:off x="2171700" y="3959225"/>
            <a:ext cx="359020" cy="17938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7" name="Rectangle 237"/>
          <p:cNvSpPr>
            <a:spLocks noChangeArrowheads="1"/>
          </p:cNvSpPr>
          <p:nvPr/>
        </p:nvSpPr>
        <p:spPr bwMode="auto">
          <a:xfrm>
            <a:off x="265236" y="4137025"/>
            <a:ext cx="74734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8" name="Rectangle 238"/>
          <p:cNvSpPr>
            <a:spLocks noChangeArrowheads="1"/>
          </p:cNvSpPr>
          <p:nvPr/>
        </p:nvSpPr>
        <p:spPr bwMode="auto">
          <a:xfrm>
            <a:off x="1417028" y="4137025"/>
            <a:ext cx="342900" cy="1809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39" name="Rectangle 239"/>
          <p:cNvSpPr>
            <a:spLocks noChangeArrowheads="1"/>
          </p:cNvSpPr>
          <p:nvPr/>
        </p:nvSpPr>
        <p:spPr bwMode="auto">
          <a:xfrm>
            <a:off x="2171700" y="4137025"/>
            <a:ext cx="359020" cy="1809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40" name="Rectangle 240"/>
          <p:cNvSpPr>
            <a:spLocks noChangeArrowheads="1"/>
          </p:cNvSpPr>
          <p:nvPr/>
        </p:nvSpPr>
        <p:spPr bwMode="auto">
          <a:xfrm>
            <a:off x="1103435" y="3609975"/>
            <a:ext cx="291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Amdal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1" name="Rectangle 241"/>
          <p:cNvSpPr>
            <a:spLocks noChangeArrowheads="1"/>
          </p:cNvSpPr>
          <p:nvPr/>
        </p:nvSpPr>
        <p:spPr bwMode="auto">
          <a:xfrm>
            <a:off x="1491762" y="3609975"/>
            <a:ext cx="230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2009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2" name="Rectangle 242"/>
          <p:cNvSpPr>
            <a:spLocks noChangeArrowheads="1"/>
          </p:cNvSpPr>
          <p:nvPr/>
        </p:nvSpPr>
        <p:spPr bwMode="auto">
          <a:xfrm>
            <a:off x="1855177" y="3609975"/>
            <a:ext cx="291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Amdal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3" name="Rectangle 243"/>
          <p:cNvSpPr>
            <a:spLocks noChangeArrowheads="1"/>
          </p:cNvSpPr>
          <p:nvPr/>
        </p:nvSpPr>
        <p:spPr bwMode="auto">
          <a:xfrm>
            <a:off x="2253762" y="3609975"/>
            <a:ext cx="230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2009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4" name="Rectangle 244"/>
          <p:cNvSpPr>
            <a:spLocks noChangeArrowheads="1"/>
          </p:cNvSpPr>
          <p:nvPr/>
        </p:nvSpPr>
        <p:spPr bwMode="auto">
          <a:xfrm>
            <a:off x="2617177" y="3609975"/>
            <a:ext cx="29174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Amdal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5" name="Rectangle 245"/>
          <p:cNvSpPr>
            <a:spLocks noChangeArrowheads="1"/>
          </p:cNvSpPr>
          <p:nvPr/>
        </p:nvSpPr>
        <p:spPr bwMode="auto">
          <a:xfrm>
            <a:off x="3005505" y="3609975"/>
            <a:ext cx="2308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2009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6" name="Rectangle 246"/>
          <p:cNvSpPr>
            <a:spLocks noChangeArrowheads="1"/>
          </p:cNvSpPr>
          <p:nvPr/>
        </p:nvSpPr>
        <p:spPr bwMode="auto">
          <a:xfrm>
            <a:off x="325316" y="3787775"/>
            <a:ext cx="419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effectLst/>
                <a:latin typeface="Arial" charset="0"/>
              </a:rPr>
              <a:t>Unskilled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7" name="Rectangle 247"/>
          <p:cNvSpPr>
            <a:spLocks noChangeArrowheads="1"/>
          </p:cNvSpPr>
          <p:nvPr/>
        </p:nvSpPr>
        <p:spPr bwMode="auto">
          <a:xfrm>
            <a:off x="1116623" y="3792539"/>
            <a:ext cx="2644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100%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8" name="Rectangle 248"/>
          <p:cNvSpPr>
            <a:spLocks noChangeArrowheads="1"/>
          </p:cNvSpPr>
          <p:nvPr/>
        </p:nvSpPr>
        <p:spPr bwMode="auto">
          <a:xfrm>
            <a:off x="1510813" y="3792539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45%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49" name="Rectangle 249"/>
          <p:cNvSpPr>
            <a:spLocks noChangeArrowheads="1"/>
          </p:cNvSpPr>
          <p:nvPr/>
        </p:nvSpPr>
        <p:spPr bwMode="auto">
          <a:xfrm>
            <a:off x="2280139" y="3792539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55%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0" name="Rectangle 250"/>
          <p:cNvSpPr>
            <a:spLocks noChangeArrowheads="1"/>
          </p:cNvSpPr>
          <p:nvPr/>
        </p:nvSpPr>
        <p:spPr bwMode="auto">
          <a:xfrm>
            <a:off x="2624505" y="3792539"/>
            <a:ext cx="2644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100%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1" name="Rectangle 251"/>
          <p:cNvSpPr>
            <a:spLocks noChangeArrowheads="1"/>
          </p:cNvSpPr>
          <p:nvPr/>
        </p:nvSpPr>
        <p:spPr bwMode="auto">
          <a:xfrm>
            <a:off x="2998177" y="3792539"/>
            <a:ext cx="2644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100%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2" name="Rectangle 252"/>
          <p:cNvSpPr>
            <a:spLocks noChangeArrowheads="1"/>
          </p:cNvSpPr>
          <p:nvPr/>
        </p:nvSpPr>
        <p:spPr bwMode="auto">
          <a:xfrm>
            <a:off x="329712" y="3967164"/>
            <a:ext cx="508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effectLst/>
                <a:latin typeface="Arial" charset="0"/>
              </a:rPr>
              <a:t>Low skilled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3" name="Rectangle 253"/>
          <p:cNvSpPr>
            <a:spLocks noChangeArrowheads="1"/>
          </p:cNvSpPr>
          <p:nvPr/>
        </p:nvSpPr>
        <p:spPr bwMode="auto">
          <a:xfrm>
            <a:off x="1167913" y="3971925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50%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4" name="Rectangle 254"/>
          <p:cNvSpPr>
            <a:spLocks noChangeArrowheads="1"/>
          </p:cNvSpPr>
          <p:nvPr/>
        </p:nvSpPr>
        <p:spPr bwMode="auto">
          <a:xfrm>
            <a:off x="1510813" y="3971925"/>
            <a:ext cx="206788" cy="12311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52%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5" name="Rectangle 255"/>
          <p:cNvSpPr>
            <a:spLocks noChangeArrowheads="1"/>
          </p:cNvSpPr>
          <p:nvPr/>
        </p:nvSpPr>
        <p:spPr bwMode="auto">
          <a:xfrm>
            <a:off x="1922585" y="3971925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50%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6" name="Rectangle 256"/>
          <p:cNvSpPr>
            <a:spLocks noChangeArrowheads="1"/>
          </p:cNvSpPr>
          <p:nvPr/>
        </p:nvSpPr>
        <p:spPr bwMode="auto">
          <a:xfrm>
            <a:off x="2280139" y="3971925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48%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7" name="Rectangle 257"/>
          <p:cNvSpPr>
            <a:spLocks noChangeArrowheads="1"/>
          </p:cNvSpPr>
          <p:nvPr/>
        </p:nvSpPr>
        <p:spPr bwMode="auto">
          <a:xfrm>
            <a:off x="2624505" y="3971925"/>
            <a:ext cx="2644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100%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8" name="Rectangle 258"/>
          <p:cNvSpPr>
            <a:spLocks noChangeArrowheads="1"/>
          </p:cNvSpPr>
          <p:nvPr/>
        </p:nvSpPr>
        <p:spPr bwMode="auto">
          <a:xfrm>
            <a:off x="2998177" y="3971925"/>
            <a:ext cx="2644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100%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59" name="Rectangle 259"/>
          <p:cNvSpPr>
            <a:spLocks noChangeArrowheads="1"/>
          </p:cNvSpPr>
          <p:nvPr/>
        </p:nvSpPr>
        <p:spPr bwMode="auto">
          <a:xfrm>
            <a:off x="331177" y="4146550"/>
            <a:ext cx="55098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effectLst/>
                <a:latin typeface="Arial" charset="0"/>
              </a:rPr>
              <a:t>Semi-skilled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0" name="Rectangle 260"/>
          <p:cNvSpPr>
            <a:spLocks noChangeArrowheads="1"/>
          </p:cNvSpPr>
          <p:nvPr/>
        </p:nvSpPr>
        <p:spPr bwMode="auto">
          <a:xfrm>
            <a:off x="1222131" y="4151314"/>
            <a:ext cx="14908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2%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1" name="Rectangle 261"/>
          <p:cNvSpPr>
            <a:spLocks noChangeArrowheads="1"/>
          </p:cNvSpPr>
          <p:nvPr/>
        </p:nvSpPr>
        <p:spPr bwMode="auto">
          <a:xfrm>
            <a:off x="1510813" y="4151314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50%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2" name="Rectangle 262"/>
          <p:cNvSpPr>
            <a:spLocks noChangeArrowheads="1"/>
          </p:cNvSpPr>
          <p:nvPr/>
        </p:nvSpPr>
        <p:spPr bwMode="auto">
          <a:xfrm>
            <a:off x="1922585" y="4151314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27%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3" name="Rectangle 263"/>
          <p:cNvSpPr>
            <a:spLocks noChangeArrowheads="1"/>
          </p:cNvSpPr>
          <p:nvPr/>
        </p:nvSpPr>
        <p:spPr bwMode="auto">
          <a:xfrm>
            <a:off x="2280139" y="4151314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43%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4" name="Rectangle 264"/>
          <p:cNvSpPr>
            <a:spLocks noChangeArrowheads="1"/>
          </p:cNvSpPr>
          <p:nvPr/>
        </p:nvSpPr>
        <p:spPr bwMode="auto">
          <a:xfrm>
            <a:off x="2677259" y="4151314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29%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5" name="Rectangle 265"/>
          <p:cNvSpPr>
            <a:spLocks noChangeArrowheads="1"/>
          </p:cNvSpPr>
          <p:nvPr/>
        </p:nvSpPr>
        <p:spPr bwMode="auto">
          <a:xfrm>
            <a:off x="3050931" y="4151314"/>
            <a:ext cx="20678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0">
                <a:solidFill>
                  <a:srgbClr val="000000"/>
                </a:solidFill>
                <a:effectLst/>
                <a:latin typeface="Arial" charset="0"/>
              </a:rPr>
              <a:t>92%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6" name="Rectangle 266"/>
          <p:cNvSpPr>
            <a:spLocks noChangeArrowheads="1"/>
          </p:cNvSpPr>
          <p:nvPr/>
        </p:nvSpPr>
        <p:spPr bwMode="auto">
          <a:xfrm>
            <a:off x="1318847" y="3452814"/>
            <a:ext cx="2115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DAV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7" name="Rectangle 267"/>
          <p:cNvSpPr>
            <a:spLocks noChangeArrowheads="1"/>
          </p:cNvSpPr>
          <p:nvPr/>
        </p:nvSpPr>
        <p:spPr bwMode="auto">
          <a:xfrm>
            <a:off x="2073520" y="3452814"/>
            <a:ext cx="2228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ROP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8" name="Rectangle 268"/>
          <p:cNvSpPr>
            <a:spLocks noChangeArrowheads="1"/>
          </p:cNvSpPr>
          <p:nvPr/>
        </p:nvSpPr>
        <p:spPr bwMode="auto">
          <a:xfrm>
            <a:off x="2882412" y="3452814"/>
            <a:ext cx="13144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TP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69" name="Rectangle 269"/>
          <p:cNvSpPr>
            <a:spLocks noChangeArrowheads="1"/>
          </p:cNvSpPr>
          <p:nvPr/>
        </p:nvSpPr>
        <p:spPr bwMode="auto">
          <a:xfrm>
            <a:off x="444012" y="3541714"/>
            <a:ext cx="4630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FFFFFF"/>
                </a:solidFill>
                <a:effectLst/>
                <a:latin typeface="Arial" charset="0"/>
              </a:rPr>
              <a:t>Skill Level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870" name="Line 270"/>
          <p:cNvSpPr>
            <a:spLocks noChangeShapeType="1"/>
          </p:cNvSpPr>
          <p:nvPr/>
        </p:nvSpPr>
        <p:spPr bwMode="auto">
          <a:xfrm>
            <a:off x="260838" y="3417889"/>
            <a:ext cx="0" cy="903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1" name="Rectangle 271"/>
          <p:cNvSpPr>
            <a:spLocks noChangeArrowheads="1"/>
          </p:cNvSpPr>
          <p:nvPr/>
        </p:nvSpPr>
        <p:spPr bwMode="auto">
          <a:xfrm>
            <a:off x="260839" y="3417889"/>
            <a:ext cx="8792" cy="903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2" name="Line 272"/>
          <p:cNvSpPr>
            <a:spLocks noChangeShapeType="1"/>
          </p:cNvSpPr>
          <p:nvPr/>
        </p:nvSpPr>
        <p:spPr bwMode="auto">
          <a:xfrm>
            <a:off x="1008185" y="3427413"/>
            <a:ext cx="0" cy="893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3" name="Rectangle 273"/>
          <p:cNvSpPr>
            <a:spLocks noChangeArrowheads="1"/>
          </p:cNvSpPr>
          <p:nvPr/>
        </p:nvSpPr>
        <p:spPr bwMode="auto">
          <a:xfrm>
            <a:off x="1008185" y="3427413"/>
            <a:ext cx="8792" cy="893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4" name="Line 274"/>
          <p:cNvSpPr>
            <a:spLocks noChangeShapeType="1"/>
          </p:cNvSpPr>
          <p:nvPr/>
        </p:nvSpPr>
        <p:spPr bwMode="auto">
          <a:xfrm>
            <a:off x="1754066" y="3427413"/>
            <a:ext cx="0" cy="893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5" name="Rectangle 275"/>
          <p:cNvSpPr>
            <a:spLocks noChangeArrowheads="1"/>
          </p:cNvSpPr>
          <p:nvPr/>
        </p:nvSpPr>
        <p:spPr bwMode="auto">
          <a:xfrm>
            <a:off x="1754066" y="3427413"/>
            <a:ext cx="10257" cy="893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6" name="Line 276"/>
          <p:cNvSpPr>
            <a:spLocks noChangeShapeType="1"/>
          </p:cNvSpPr>
          <p:nvPr/>
        </p:nvSpPr>
        <p:spPr bwMode="auto">
          <a:xfrm>
            <a:off x="2524858" y="3427413"/>
            <a:ext cx="0" cy="893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7" name="Rectangle 277"/>
          <p:cNvSpPr>
            <a:spLocks noChangeArrowheads="1"/>
          </p:cNvSpPr>
          <p:nvPr/>
        </p:nvSpPr>
        <p:spPr bwMode="auto">
          <a:xfrm>
            <a:off x="2524859" y="3427413"/>
            <a:ext cx="8792" cy="893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8" name="Line 278"/>
          <p:cNvSpPr>
            <a:spLocks noChangeShapeType="1"/>
          </p:cNvSpPr>
          <p:nvPr/>
        </p:nvSpPr>
        <p:spPr bwMode="auto">
          <a:xfrm>
            <a:off x="3294185" y="3427413"/>
            <a:ext cx="0" cy="893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79" name="Rectangle 279"/>
          <p:cNvSpPr>
            <a:spLocks noChangeArrowheads="1"/>
          </p:cNvSpPr>
          <p:nvPr/>
        </p:nvSpPr>
        <p:spPr bwMode="auto">
          <a:xfrm>
            <a:off x="3294185" y="3427413"/>
            <a:ext cx="8792" cy="893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0" name="Line 280"/>
          <p:cNvSpPr>
            <a:spLocks noChangeShapeType="1"/>
          </p:cNvSpPr>
          <p:nvPr/>
        </p:nvSpPr>
        <p:spPr bwMode="auto">
          <a:xfrm>
            <a:off x="1412631" y="3606801"/>
            <a:ext cx="0" cy="714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1" name="Rectangle 281"/>
          <p:cNvSpPr>
            <a:spLocks noChangeArrowheads="1"/>
          </p:cNvSpPr>
          <p:nvPr/>
        </p:nvSpPr>
        <p:spPr bwMode="auto">
          <a:xfrm>
            <a:off x="1412631" y="3606801"/>
            <a:ext cx="10258" cy="714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2" name="Line 282"/>
          <p:cNvSpPr>
            <a:spLocks noChangeShapeType="1"/>
          </p:cNvSpPr>
          <p:nvPr/>
        </p:nvSpPr>
        <p:spPr bwMode="auto">
          <a:xfrm>
            <a:off x="2167304" y="3606801"/>
            <a:ext cx="0" cy="714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3" name="Rectangle 283"/>
          <p:cNvSpPr>
            <a:spLocks noChangeArrowheads="1"/>
          </p:cNvSpPr>
          <p:nvPr/>
        </p:nvSpPr>
        <p:spPr bwMode="auto">
          <a:xfrm>
            <a:off x="2167305" y="3606801"/>
            <a:ext cx="8792" cy="714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4" name="Line 284"/>
          <p:cNvSpPr>
            <a:spLocks noChangeShapeType="1"/>
          </p:cNvSpPr>
          <p:nvPr/>
        </p:nvSpPr>
        <p:spPr bwMode="auto">
          <a:xfrm>
            <a:off x="2920512" y="3606801"/>
            <a:ext cx="0" cy="714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5" name="Rectangle 285"/>
          <p:cNvSpPr>
            <a:spLocks noChangeArrowheads="1"/>
          </p:cNvSpPr>
          <p:nvPr/>
        </p:nvSpPr>
        <p:spPr bwMode="auto">
          <a:xfrm>
            <a:off x="2920512" y="3606801"/>
            <a:ext cx="10257" cy="714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6" name="Line 286"/>
          <p:cNvSpPr>
            <a:spLocks noChangeShapeType="1"/>
          </p:cNvSpPr>
          <p:nvPr/>
        </p:nvSpPr>
        <p:spPr bwMode="auto">
          <a:xfrm>
            <a:off x="269631" y="3417888"/>
            <a:ext cx="303334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7" name="Rectangle 287"/>
          <p:cNvSpPr>
            <a:spLocks noChangeArrowheads="1"/>
          </p:cNvSpPr>
          <p:nvPr/>
        </p:nvSpPr>
        <p:spPr bwMode="auto">
          <a:xfrm>
            <a:off x="269631" y="3417889"/>
            <a:ext cx="3033346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8" name="Line 288"/>
          <p:cNvSpPr>
            <a:spLocks noChangeShapeType="1"/>
          </p:cNvSpPr>
          <p:nvPr/>
        </p:nvSpPr>
        <p:spPr bwMode="auto">
          <a:xfrm>
            <a:off x="1016977" y="3597275"/>
            <a:ext cx="2286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89" name="Rectangle 289"/>
          <p:cNvSpPr>
            <a:spLocks noChangeArrowheads="1"/>
          </p:cNvSpPr>
          <p:nvPr/>
        </p:nvSpPr>
        <p:spPr bwMode="auto">
          <a:xfrm>
            <a:off x="1016977" y="3597276"/>
            <a:ext cx="2286000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0" name="Line 290"/>
          <p:cNvSpPr>
            <a:spLocks noChangeShapeType="1"/>
          </p:cNvSpPr>
          <p:nvPr/>
        </p:nvSpPr>
        <p:spPr bwMode="auto">
          <a:xfrm>
            <a:off x="269631" y="3775075"/>
            <a:ext cx="303334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1" name="Rectangle 291"/>
          <p:cNvSpPr>
            <a:spLocks noChangeArrowheads="1"/>
          </p:cNvSpPr>
          <p:nvPr/>
        </p:nvSpPr>
        <p:spPr bwMode="auto">
          <a:xfrm>
            <a:off x="269631" y="3775075"/>
            <a:ext cx="3033346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2" name="Line 292"/>
          <p:cNvSpPr>
            <a:spLocks noChangeShapeType="1"/>
          </p:cNvSpPr>
          <p:nvPr/>
        </p:nvSpPr>
        <p:spPr bwMode="auto">
          <a:xfrm>
            <a:off x="269631" y="3967163"/>
            <a:ext cx="303334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3" name="Rectangle 293"/>
          <p:cNvSpPr>
            <a:spLocks noChangeArrowheads="1"/>
          </p:cNvSpPr>
          <p:nvPr/>
        </p:nvSpPr>
        <p:spPr bwMode="auto">
          <a:xfrm>
            <a:off x="269631" y="3954464"/>
            <a:ext cx="3033346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4" name="Line 294"/>
          <p:cNvSpPr>
            <a:spLocks noChangeShapeType="1"/>
          </p:cNvSpPr>
          <p:nvPr/>
        </p:nvSpPr>
        <p:spPr bwMode="auto">
          <a:xfrm>
            <a:off x="269631" y="4132263"/>
            <a:ext cx="303334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5" name="Rectangle 295"/>
          <p:cNvSpPr>
            <a:spLocks noChangeArrowheads="1"/>
          </p:cNvSpPr>
          <p:nvPr/>
        </p:nvSpPr>
        <p:spPr bwMode="auto">
          <a:xfrm>
            <a:off x="269631" y="4132264"/>
            <a:ext cx="3033346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6" name="Line 296"/>
          <p:cNvSpPr>
            <a:spLocks noChangeShapeType="1"/>
          </p:cNvSpPr>
          <p:nvPr/>
        </p:nvSpPr>
        <p:spPr bwMode="auto">
          <a:xfrm>
            <a:off x="269631" y="4311650"/>
            <a:ext cx="3033346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7" name="Rectangle 297"/>
          <p:cNvSpPr>
            <a:spLocks noChangeArrowheads="1"/>
          </p:cNvSpPr>
          <p:nvPr/>
        </p:nvSpPr>
        <p:spPr bwMode="auto">
          <a:xfrm>
            <a:off x="269631" y="4311651"/>
            <a:ext cx="3033346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8" name="AutoShape 298"/>
          <p:cNvSpPr>
            <a:spLocks noChangeAspect="1" noChangeArrowheads="1" noTextEdit="1"/>
          </p:cNvSpPr>
          <p:nvPr/>
        </p:nvSpPr>
        <p:spPr bwMode="auto">
          <a:xfrm>
            <a:off x="3483220" y="1612900"/>
            <a:ext cx="345684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99" name="Rectangle 299"/>
          <p:cNvSpPr>
            <a:spLocks noChangeArrowheads="1"/>
          </p:cNvSpPr>
          <p:nvPr/>
        </p:nvSpPr>
        <p:spPr bwMode="auto">
          <a:xfrm>
            <a:off x="6293827" y="2057400"/>
            <a:ext cx="627185" cy="2476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0">
                <a:solidFill>
                  <a:schemeClr val="tx1"/>
                </a:solidFill>
                <a:effectLst/>
              </a:rPr>
              <a:t>99 / 92</a:t>
            </a:r>
          </a:p>
        </p:txBody>
      </p:sp>
      <p:sp>
        <p:nvSpPr>
          <p:cNvPr id="2201900" name="Rectangle 300"/>
          <p:cNvSpPr>
            <a:spLocks noChangeArrowheads="1"/>
          </p:cNvSpPr>
          <p:nvPr/>
        </p:nvSpPr>
        <p:spPr bwMode="auto">
          <a:xfrm>
            <a:off x="5657851" y="2563814"/>
            <a:ext cx="1263162" cy="249237"/>
          </a:xfrm>
          <a:prstGeom prst="rect">
            <a:avLst/>
          </a:prstGeom>
          <a:solidFill>
            <a:srgbClr val="05F9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01" name="Rectangle 301"/>
          <p:cNvSpPr>
            <a:spLocks noChangeArrowheads="1"/>
          </p:cNvSpPr>
          <p:nvPr/>
        </p:nvSpPr>
        <p:spPr bwMode="auto">
          <a:xfrm>
            <a:off x="6012474" y="2619375"/>
            <a:ext cx="7181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0" i="1">
                <a:solidFill>
                  <a:schemeClr val="tx1"/>
                </a:solidFill>
                <a:effectLst/>
                <a:latin typeface="Arial Narrow" pitchFamily="34" charset="0"/>
              </a:rPr>
              <a:t>100%  &amp;  100%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02" name="Rectangle 302"/>
          <p:cNvSpPr>
            <a:spLocks noChangeArrowheads="1"/>
          </p:cNvSpPr>
          <p:nvPr/>
        </p:nvSpPr>
        <p:spPr bwMode="auto">
          <a:xfrm>
            <a:off x="3492013" y="2663825"/>
            <a:ext cx="2165838" cy="217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03" name="Rectangle 303"/>
          <p:cNvSpPr>
            <a:spLocks noChangeArrowheads="1"/>
          </p:cNvSpPr>
          <p:nvPr/>
        </p:nvSpPr>
        <p:spPr bwMode="auto">
          <a:xfrm>
            <a:off x="3603382" y="2592388"/>
            <a:ext cx="164468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effectLst/>
                <a:latin typeface="Arial Narrow" pitchFamily="34" charset="0"/>
              </a:rPr>
              <a:t>Maintenance &amp; Integrity Build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04" name="Rectangle 304"/>
          <p:cNvSpPr>
            <a:spLocks noChangeArrowheads="1"/>
          </p:cNvSpPr>
          <p:nvPr/>
        </p:nvSpPr>
        <p:spPr bwMode="auto">
          <a:xfrm>
            <a:off x="5657851" y="2824164"/>
            <a:ext cx="1263162" cy="242887"/>
          </a:xfrm>
          <a:prstGeom prst="rect">
            <a:avLst/>
          </a:prstGeom>
          <a:solidFill>
            <a:srgbClr val="05F9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05" name="Rectangle 305"/>
          <p:cNvSpPr>
            <a:spLocks noChangeArrowheads="1"/>
          </p:cNvSpPr>
          <p:nvPr/>
        </p:nvSpPr>
        <p:spPr bwMode="auto">
          <a:xfrm>
            <a:off x="6229350" y="2851150"/>
            <a:ext cx="2372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0" i="1">
                <a:solidFill>
                  <a:srgbClr val="000000"/>
                </a:solidFill>
                <a:effectLst/>
                <a:latin typeface="Arial Narrow" pitchFamily="34" charset="0"/>
              </a:rPr>
              <a:t> 99%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06" name="Rectangle 306"/>
          <p:cNvSpPr>
            <a:spLocks noChangeArrowheads="1"/>
          </p:cNvSpPr>
          <p:nvPr/>
        </p:nvSpPr>
        <p:spPr bwMode="auto">
          <a:xfrm>
            <a:off x="3492013" y="2881314"/>
            <a:ext cx="2165838" cy="217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07" name="Rectangle 307"/>
          <p:cNvSpPr>
            <a:spLocks noChangeArrowheads="1"/>
          </p:cNvSpPr>
          <p:nvPr/>
        </p:nvSpPr>
        <p:spPr bwMode="auto">
          <a:xfrm>
            <a:off x="3629758" y="2843213"/>
            <a:ext cx="17841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effectLst/>
                <a:latin typeface="Arial Narrow" pitchFamily="34" charset="0"/>
              </a:rPr>
              <a:t>Spare part packages processed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08" name="Rectangle 308"/>
          <p:cNvSpPr>
            <a:spLocks noChangeArrowheads="1"/>
          </p:cNvSpPr>
          <p:nvPr/>
        </p:nvSpPr>
        <p:spPr bwMode="auto">
          <a:xfrm>
            <a:off x="6324600" y="2305051"/>
            <a:ext cx="589085" cy="265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0">
              <a:solidFill>
                <a:srgbClr val="0066FF"/>
              </a:solidFill>
              <a:effectLst/>
            </a:endParaRPr>
          </a:p>
        </p:txBody>
      </p:sp>
      <p:sp>
        <p:nvSpPr>
          <p:cNvPr id="2201909" name="Rectangle 309"/>
          <p:cNvSpPr>
            <a:spLocks noChangeArrowheads="1"/>
          </p:cNvSpPr>
          <p:nvPr/>
        </p:nvSpPr>
        <p:spPr bwMode="auto">
          <a:xfrm>
            <a:off x="6522428" y="2343151"/>
            <a:ext cx="253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effectLst/>
                <a:latin typeface="Arial Narrow" pitchFamily="34" charset="0"/>
              </a:rPr>
              <a:t>99%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10" name="Rectangle 310"/>
          <p:cNvSpPr>
            <a:spLocks noChangeArrowheads="1"/>
          </p:cNvSpPr>
          <p:nvPr/>
        </p:nvSpPr>
        <p:spPr bwMode="auto">
          <a:xfrm>
            <a:off x="5657851" y="2305051"/>
            <a:ext cx="684334" cy="252413"/>
          </a:xfrm>
          <a:prstGeom prst="rect">
            <a:avLst/>
          </a:prstGeom>
          <a:solidFill>
            <a:srgbClr val="05F9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11" name="Rectangle 311"/>
          <p:cNvSpPr>
            <a:spLocks noChangeArrowheads="1"/>
          </p:cNvSpPr>
          <p:nvPr/>
        </p:nvSpPr>
        <p:spPr bwMode="auto">
          <a:xfrm>
            <a:off x="5902570" y="2335213"/>
            <a:ext cx="253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effectLst/>
                <a:latin typeface="Arial Narrow" pitchFamily="34" charset="0"/>
              </a:rPr>
              <a:t>85%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12" name="Rectangle 312"/>
          <p:cNvSpPr>
            <a:spLocks noChangeArrowheads="1"/>
          </p:cNvSpPr>
          <p:nvPr/>
        </p:nvSpPr>
        <p:spPr bwMode="auto">
          <a:xfrm>
            <a:off x="3607777" y="2333626"/>
            <a:ext cx="12631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effectLst/>
                <a:latin typeface="Arial Narrow" pitchFamily="34" charset="0"/>
              </a:rPr>
              <a:t>WO Compliance (ALL)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13" name="Rectangle 313"/>
          <p:cNvSpPr>
            <a:spLocks noChangeArrowheads="1"/>
          </p:cNvSpPr>
          <p:nvPr/>
        </p:nvSpPr>
        <p:spPr bwMode="auto">
          <a:xfrm>
            <a:off x="5657851" y="2057400"/>
            <a:ext cx="684334" cy="24765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0">
              <a:solidFill>
                <a:srgbClr val="0066FF"/>
              </a:solidFill>
              <a:effectLst/>
            </a:endParaRPr>
          </a:p>
        </p:txBody>
      </p:sp>
      <p:sp>
        <p:nvSpPr>
          <p:cNvPr id="2201914" name="Rectangle 314"/>
          <p:cNvSpPr>
            <a:spLocks noChangeArrowheads="1"/>
          </p:cNvSpPr>
          <p:nvPr/>
        </p:nvSpPr>
        <p:spPr bwMode="auto">
          <a:xfrm>
            <a:off x="3556489" y="2085976"/>
            <a:ext cx="20735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0">
                <a:solidFill>
                  <a:schemeClr val="tx1"/>
                </a:solidFill>
                <a:effectLst/>
                <a:latin typeface="Arial Narrow" pitchFamily="34" charset="0"/>
              </a:rPr>
              <a:t>KJP Mtc Work Comp(%) (PM/CM)</a:t>
            </a:r>
            <a:endParaRPr lang="en-US" sz="1200" b="0">
              <a:solidFill>
                <a:schemeClr val="tx1"/>
              </a:solidFill>
              <a:effectLst/>
              <a:latin typeface="BatangChe" pitchFamily="49" charset="-127"/>
            </a:endParaRPr>
          </a:p>
        </p:txBody>
      </p:sp>
      <p:sp>
        <p:nvSpPr>
          <p:cNvPr id="2201915" name="Rectangle 315"/>
          <p:cNvSpPr>
            <a:spLocks noChangeArrowheads="1"/>
          </p:cNvSpPr>
          <p:nvPr/>
        </p:nvSpPr>
        <p:spPr bwMode="auto">
          <a:xfrm>
            <a:off x="4195397" y="2284413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16" name="Rectangle 316"/>
          <p:cNvSpPr>
            <a:spLocks noChangeArrowheads="1"/>
          </p:cNvSpPr>
          <p:nvPr/>
        </p:nvSpPr>
        <p:spPr bwMode="auto">
          <a:xfrm>
            <a:off x="6342185" y="1839914"/>
            <a:ext cx="578827" cy="2174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17" name="Rectangle 317"/>
          <p:cNvSpPr>
            <a:spLocks noChangeArrowheads="1"/>
          </p:cNvSpPr>
          <p:nvPr/>
        </p:nvSpPr>
        <p:spPr bwMode="auto">
          <a:xfrm>
            <a:off x="6594231" y="1868488"/>
            <a:ext cx="577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  <a:effectLst/>
                <a:latin typeface="Arial Narrow" pitchFamily="34" charset="0"/>
              </a:rPr>
              <a:t>0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18" name="Rectangle 318"/>
          <p:cNvSpPr>
            <a:spLocks noChangeArrowheads="1"/>
          </p:cNvSpPr>
          <p:nvPr/>
        </p:nvSpPr>
        <p:spPr bwMode="auto">
          <a:xfrm>
            <a:off x="5657851" y="1839914"/>
            <a:ext cx="684334" cy="217487"/>
          </a:xfrm>
          <a:prstGeom prst="rect">
            <a:avLst/>
          </a:prstGeom>
          <a:solidFill>
            <a:srgbClr val="05F9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0">
              <a:solidFill>
                <a:srgbClr val="0066FF"/>
              </a:solidFill>
              <a:effectLst/>
            </a:endParaRPr>
          </a:p>
        </p:txBody>
      </p:sp>
      <p:sp>
        <p:nvSpPr>
          <p:cNvPr id="2201919" name="Rectangle 319"/>
          <p:cNvSpPr>
            <a:spLocks noChangeArrowheads="1"/>
          </p:cNvSpPr>
          <p:nvPr/>
        </p:nvSpPr>
        <p:spPr bwMode="auto">
          <a:xfrm>
            <a:off x="6009543" y="1868488"/>
            <a:ext cx="577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  <a:effectLst/>
                <a:latin typeface="Arial Narrow" pitchFamily="34" charset="0"/>
              </a:rPr>
              <a:t>0</a:t>
            </a:r>
            <a:endParaRPr lang="en-US" sz="2000" b="0">
              <a:solidFill>
                <a:schemeClr val="tx1"/>
              </a:solidFill>
              <a:effectLst/>
            </a:endParaRPr>
          </a:p>
        </p:txBody>
      </p:sp>
      <p:sp>
        <p:nvSpPr>
          <p:cNvPr id="2201920" name="Rectangle 320"/>
          <p:cNvSpPr>
            <a:spLocks noChangeArrowheads="1"/>
          </p:cNvSpPr>
          <p:nvPr/>
        </p:nvSpPr>
        <p:spPr bwMode="auto">
          <a:xfrm>
            <a:off x="3598985" y="1868488"/>
            <a:ext cx="14699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effectLst/>
                <a:latin typeface="Arial Narrow" pitchFamily="34" charset="0"/>
              </a:rPr>
              <a:t>SCE Open Overdue (ALL)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21" name="Rectangle 321"/>
          <p:cNvSpPr>
            <a:spLocks noChangeArrowheads="1"/>
          </p:cNvSpPr>
          <p:nvPr/>
        </p:nvSpPr>
        <p:spPr bwMode="auto">
          <a:xfrm>
            <a:off x="3492013" y="1622425"/>
            <a:ext cx="2165838" cy="2174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2" name="Rectangle 322"/>
          <p:cNvSpPr>
            <a:spLocks noChangeArrowheads="1"/>
          </p:cNvSpPr>
          <p:nvPr/>
        </p:nvSpPr>
        <p:spPr bwMode="auto">
          <a:xfrm>
            <a:off x="3686908" y="1651001"/>
            <a:ext cx="16414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FFFFFF"/>
                </a:solidFill>
                <a:effectLst/>
                <a:latin typeface="Arial Narrow" pitchFamily="34" charset="0"/>
              </a:rPr>
              <a:t>Maintenance, Integrity &amp; Spares</a:t>
            </a:r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23" name="Rectangle 323"/>
          <p:cNvSpPr>
            <a:spLocks noChangeArrowheads="1"/>
          </p:cNvSpPr>
          <p:nvPr/>
        </p:nvSpPr>
        <p:spPr bwMode="auto">
          <a:xfrm>
            <a:off x="6342185" y="1622425"/>
            <a:ext cx="578827" cy="2174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4" name="Rectangle 324"/>
          <p:cNvSpPr>
            <a:spLocks noChangeArrowheads="1"/>
          </p:cNvSpPr>
          <p:nvPr/>
        </p:nvSpPr>
        <p:spPr bwMode="auto">
          <a:xfrm>
            <a:off x="6468208" y="1643063"/>
            <a:ext cx="3510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effectLst/>
                <a:latin typeface="Arial Narrow" pitchFamily="34" charset="0"/>
              </a:rPr>
              <a:t>Actual</a:t>
            </a:r>
            <a:endParaRPr lang="en-US" sz="2000" b="0">
              <a:effectLst/>
            </a:endParaRPr>
          </a:p>
        </p:txBody>
      </p:sp>
      <p:sp>
        <p:nvSpPr>
          <p:cNvPr id="2201925" name="Rectangle 325"/>
          <p:cNvSpPr>
            <a:spLocks noChangeArrowheads="1"/>
          </p:cNvSpPr>
          <p:nvPr/>
        </p:nvSpPr>
        <p:spPr bwMode="auto">
          <a:xfrm>
            <a:off x="5657851" y="1622425"/>
            <a:ext cx="684334" cy="2174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0">
              <a:solidFill>
                <a:srgbClr val="007833"/>
              </a:solidFill>
              <a:effectLst/>
            </a:endParaRPr>
          </a:p>
        </p:txBody>
      </p:sp>
      <p:sp>
        <p:nvSpPr>
          <p:cNvPr id="2201926" name="Rectangle 326"/>
          <p:cNvSpPr>
            <a:spLocks noChangeArrowheads="1"/>
          </p:cNvSpPr>
          <p:nvPr/>
        </p:nvSpPr>
        <p:spPr bwMode="auto">
          <a:xfrm>
            <a:off x="5871797" y="1651001"/>
            <a:ext cx="253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effectLst/>
                <a:latin typeface="Arial Narrow" pitchFamily="34" charset="0"/>
              </a:rPr>
              <a:t>Plan</a:t>
            </a:r>
            <a:endParaRPr lang="en-US" sz="2000" b="0">
              <a:effectLst/>
            </a:endParaRPr>
          </a:p>
        </p:txBody>
      </p:sp>
      <p:sp>
        <p:nvSpPr>
          <p:cNvPr id="2201927" name="Line 327"/>
          <p:cNvSpPr>
            <a:spLocks noChangeShapeType="1"/>
          </p:cNvSpPr>
          <p:nvPr/>
        </p:nvSpPr>
        <p:spPr bwMode="auto">
          <a:xfrm>
            <a:off x="3492012" y="1622425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8" name="Line 328"/>
          <p:cNvSpPr>
            <a:spLocks noChangeShapeType="1"/>
          </p:cNvSpPr>
          <p:nvPr/>
        </p:nvSpPr>
        <p:spPr bwMode="auto">
          <a:xfrm>
            <a:off x="3492012" y="3057525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29" name="Line 329"/>
          <p:cNvSpPr>
            <a:spLocks noChangeShapeType="1"/>
          </p:cNvSpPr>
          <p:nvPr/>
        </p:nvSpPr>
        <p:spPr bwMode="auto">
          <a:xfrm>
            <a:off x="6342185" y="1622426"/>
            <a:ext cx="0" cy="942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0" name="Line 330"/>
          <p:cNvSpPr>
            <a:spLocks noChangeShapeType="1"/>
          </p:cNvSpPr>
          <p:nvPr/>
        </p:nvSpPr>
        <p:spPr bwMode="auto">
          <a:xfrm>
            <a:off x="6921012" y="1622425"/>
            <a:ext cx="0" cy="1433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1" name="Line 331"/>
          <p:cNvSpPr>
            <a:spLocks noChangeShapeType="1"/>
          </p:cNvSpPr>
          <p:nvPr/>
        </p:nvSpPr>
        <p:spPr bwMode="auto">
          <a:xfrm>
            <a:off x="3492012" y="1839913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2" name="Line 332"/>
          <p:cNvSpPr>
            <a:spLocks noChangeShapeType="1"/>
          </p:cNvSpPr>
          <p:nvPr/>
        </p:nvSpPr>
        <p:spPr bwMode="auto">
          <a:xfrm>
            <a:off x="5657850" y="1622425"/>
            <a:ext cx="0" cy="104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3" name="Line 333"/>
          <p:cNvSpPr>
            <a:spLocks noChangeShapeType="1"/>
          </p:cNvSpPr>
          <p:nvPr/>
        </p:nvSpPr>
        <p:spPr bwMode="auto">
          <a:xfrm>
            <a:off x="3492012" y="2663825"/>
            <a:ext cx="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4" name="Line 334"/>
          <p:cNvSpPr>
            <a:spLocks noChangeShapeType="1"/>
          </p:cNvSpPr>
          <p:nvPr/>
        </p:nvSpPr>
        <p:spPr bwMode="auto">
          <a:xfrm>
            <a:off x="5657850" y="2663825"/>
            <a:ext cx="0" cy="376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5" name="Line 335"/>
          <p:cNvSpPr>
            <a:spLocks noChangeShapeType="1"/>
          </p:cNvSpPr>
          <p:nvPr/>
        </p:nvSpPr>
        <p:spPr bwMode="auto">
          <a:xfrm>
            <a:off x="3492012" y="2057400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6" name="Line 336"/>
          <p:cNvSpPr>
            <a:spLocks noChangeShapeType="1"/>
          </p:cNvSpPr>
          <p:nvPr/>
        </p:nvSpPr>
        <p:spPr bwMode="auto">
          <a:xfrm>
            <a:off x="3484685" y="2305050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7" name="Line 337"/>
          <p:cNvSpPr>
            <a:spLocks noChangeShapeType="1"/>
          </p:cNvSpPr>
          <p:nvPr/>
        </p:nvSpPr>
        <p:spPr bwMode="auto">
          <a:xfrm>
            <a:off x="3492012" y="2563813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8" name="Line 338"/>
          <p:cNvSpPr>
            <a:spLocks noChangeShapeType="1"/>
          </p:cNvSpPr>
          <p:nvPr/>
        </p:nvSpPr>
        <p:spPr bwMode="auto">
          <a:xfrm>
            <a:off x="3492012" y="2822575"/>
            <a:ext cx="342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9" name="Line 339"/>
          <p:cNvSpPr>
            <a:spLocks noChangeShapeType="1"/>
          </p:cNvSpPr>
          <p:nvPr/>
        </p:nvSpPr>
        <p:spPr bwMode="auto">
          <a:xfrm>
            <a:off x="3492012" y="1622425"/>
            <a:ext cx="0" cy="104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40" name="Rectangle 340"/>
          <p:cNvSpPr>
            <a:spLocks noChangeArrowheads="1"/>
          </p:cNvSpPr>
          <p:nvPr/>
        </p:nvSpPr>
        <p:spPr bwMode="auto">
          <a:xfrm>
            <a:off x="392724" y="4343400"/>
            <a:ext cx="100300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GB" sz="1600">
                <a:solidFill>
                  <a:schemeClr val="tx2"/>
                </a:solidFill>
                <a:effectLst/>
              </a:rPr>
              <a:t>PROCESS</a:t>
            </a:r>
            <a:endParaRPr lang="en-US" sz="1600">
              <a:solidFill>
                <a:schemeClr val="tx2"/>
              </a:solidFill>
              <a:effectLst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3512" y="1562100"/>
            <a:ext cx="3051911" cy="1652588"/>
            <a:chOff x="253512" y="1562100"/>
            <a:chExt cx="3051911" cy="1652588"/>
          </a:xfrm>
        </p:grpSpPr>
        <p:sp>
          <p:nvSpPr>
            <p:cNvPr id="2201942" name="AutoShape 342"/>
            <p:cNvSpPr>
              <a:spLocks noChangeAspect="1" noChangeArrowheads="1" noTextEdit="1"/>
            </p:cNvSpPr>
            <p:nvPr/>
          </p:nvSpPr>
          <p:spPr bwMode="auto">
            <a:xfrm>
              <a:off x="253512" y="1562100"/>
              <a:ext cx="3039208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3" name="Rectangle 343"/>
            <p:cNvSpPr>
              <a:spLocks noChangeArrowheads="1"/>
            </p:cNvSpPr>
            <p:nvPr/>
          </p:nvSpPr>
          <p:spPr bwMode="auto">
            <a:xfrm>
              <a:off x="258276" y="1566863"/>
              <a:ext cx="3029681" cy="201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4" name="Rectangle 344"/>
            <p:cNvSpPr>
              <a:spLocks noChangeArrowheads="1"/>
            </p:cNvSpPr>
            <p:nvPr/>
          </p:nvSpPr>
          <p:spPr bwMode="auto">
            <a:xfrm>
              <a:off x="1909674" y="1766888"/>
              <a:ext cx="1378282" cy="1825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5" name="Rectangle 345"/>
            <p:cNvSpPr>
              <a:spLocks noChangeArrowheads="1"/>
            </p:cNvSpPr>
            <p:nvPr/>
          </p:nvSpPr>
          <p:spPr bwMode="auto">
            <a:xfrm>
              <a:off x="1909674" y="1949450"/>
              <a:ext cx="1378282" cy="1825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6" name="Rectangle 346"/>
            <p:cNvSpPr>
              <a:spLocks noChangeArrowheads="1"/>
            </p:cNvSpPr>
            <p:nvPr/>
          </p:nvSpPr>
          <p:spPr bwMode="auto">
            <a:xfrm>
              <a:off x="1909674" y="2132013"/>
              <a:ext cx="1378282" cy="1825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7" name="Rectangle 347"/>
            <p:cNvSpPr>
              <a:spLocks noChangeArrowheads="1"/>
            </p:cNvSpPr>
            <p:nvPr/>
          </p:nvSpPr>
          <p:spPr bwMode="auto">
            <a:xfrm>
              <a:off x="1909674" y="2312988"/>
              <a:ext cx="1378282" cy="184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8" name="Rectangle 348"/>
            <p:cNvSpPr>
              <a:spLocks noChangeArrowheads="1"/>
            </p:cNvSpPr>
            <p:nvPr/>
          </p:nvSpPr>
          <p:spPr bwMode="auto">
            <a:xfrm>
              <a:off x="1909674" y="2495550"/>
              <a:ext cx="1378282" cy="184150"/>
            </a:xfrm>
            <a:prstGeom prst="rect">
              <a:avLst/>
            </a:prstGeom>
            <a:solidFill>
              <a:srgbClr val="05F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49" name="Rectangle 349"/>
            <p:cNvSpPr>
              <a:spLocks noChangeArrowheads="1"/>
            </p:cNvSpPr>
            <p:nvPr/>
          </p:nvSpPr>
          <p:spPr bwMode="auto">
            <a:xfrm>
              <a:off x="1909674" y="2678113"/>
              <a:ext cx="1378282" cy="18415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50" name="Rectangle 350"/>
            <p:cNvSpPr>
              <a:spLocks noChangeArrowheads="1"/>
            </p:cNvSpPr>
            <p:nvPr/>
          </p:nvSpPr>
          <p:spPr bwMode="auto">
            <a:xfrm>
              <a:off x="1909674" y="2860675"/>
              <a:ext cx="1378282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51" name="Rectangle 351"/>
            <p:cNvSpPr>
              <a:spLocks noChangeArrowheads="1"/>
            </p:cNvSpPr>
            <p:nvPr/>
          </p:nvSpPr>
          <p:spPr bwMode="auto">
            <a:xfrm>
              <a:off x="1909674" y="3001963"/>
              <a:ext cx="1378282" cy="20796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52" name="Rectangle 352"/>
            <p:cNvSpPr>
              <a:spLocks noChangeArrowheads="1"/>
            </p:cNvSpPr>
            <p:nvPr/>
          </p:nvSpPr>
          <p:spPr bwMode="auto">
            <a:xfrm>
              <a:off x="980762" y="1603375"/>
              <a:ext cx="27629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KPIs: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3" name="Rectangle 353"/>
            <p:cNvSpPr>
              <a:spLocks noChangeArrowheads="1"/>
            </p:cNvSpPr>
            <p:nvPr/>
          </p:nvSpPr>
          <p:spPr bwMode="auto">
            <a:xfrm>
              <a:off x="2043056" y="1603375"/>
              <a:ext cx="23024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Plan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4" name="Rectangle 354"/>
            <p:cNvSpPr>
              <a:spLocks noChangeArrowheads="1"/>
            </p:cNvSpPr>
            <p:nvPr/>
          </p:nvSpPr>
          <p:spPr bwMode="auto">
            <a:xfrm>
              <a:off x="2420972" y="1603375"/>
              <a:ext cx="32075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Actual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5" name="Rectangle 355"/>
            <p:cNvSpPr>
              <a:spLocks noChangeArrowheads="1"/>
            </p:cNvSpPr>
            <p:nvPr/>
          </p:nvSpPr>
          <p:spPr bwMode="auto">
            <a:xfrm>
              <a:off x="3013253" y="1603375"/>
              <a:ext cx="10321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6" name="Rectangle 356"/>
            <p:cNvSpPr>
              <a:spLocks noChangeArrowheads="1"/>
            </p:cNvSpPr>
            <p:nvPr/>
          </p:nvSpPr>
          <p:spPr bwMode="auto">
            <a:xfrm>
              <a:off x="328142" y="1797050"/>
              <a:ext cx="6224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Recruitment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7" name="Rectangle 357"/>
            <p:cNvSpPr>
              <a:spLocks noChangeArrowheads="1"/>
            </p:cNvSpPr>
            <p:nvPr/>
          </p:nvSpPr>
          <p:spPr bwMode="auto">
            <a:xfrm>
              <a:off x="2063699" y="1797050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439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8" name="Rectangle 358"/>
            <p:cNvSpPr>
              <a:spLocks noChangeArrowheads="1"/>
            </p:cNvSpPr>
            <p:nvPr/>
          </p:nvSpPr>
          <p:spPr bwMode="auto">
            <a:xfrm>
              <a:off x="2490839" y="1797050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400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59" name="Rectangle 359"/>
            <p:cNvSpPr>
              <a:spLocks noChangeArrowheads="1"/>
            </p:cNvSpPr>
            <p:nvPr/>
          </p:nvSpPr>
          <p:spPr bwMode="auto">
            <a:xfrm>
              <a:off x="2878282" y="1797050"/>
              <a:ext cx="390619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91.10%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0" name="Rectangle 360"/>
            <p:cNvSpPr>
              <a:spLocks noChangeArrowheads="1"/>
            </p:cNvSpPr>
            <p:nvPr/>
          </p:nvSpPr>
          <p:spPr bwMode="auto">
            <a:xfrm>
              <a:off x="356724" y="1979613"/>
              <a:ext cx="132747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CMAS Assess (T1 RFSU)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1" name="Rectangle 361"/>
            <p:cNvSpPr>
              <a:spLocks noChangeArrowheads="1"/>
            </p:cNvSpPr>
            <p:nvPr/>
          </p:nvSpPr>
          <p:spPr bwMode="auto">
            <a:xfrm>
              <a:off x="2020826" y="1979613"/>
              <a:ext cx="28899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1,070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2" name="Rectangle 362"/>
            <p:cNvSpPr>
              <a:spLocks noChangeArrowheads="1"/>
            </p:cNvSpPr>
            <p:nvPr/>
          </p:nvSpPr>
          <p:spPr bwMode="auto">
            <a:xfrm>
              <a:off x="2449554" y="1979613"/>
              <a:ext cx="28899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1,074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3" name="Rectangle 363"/>
            <p:cNvSpPr>
              <a:spLocks noChangeArrowheads="1"/>
            </p:cNvSpPr>
            <p:nvPr/>
          </p:nvSpPr>
          <p:spPr bwMode="auto">
            <a:xfrm>
              <a:off x="2949737" y="1979613"/>
              <a:ext cx="23024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99%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4" name="Rectangle 364"/>
            <p:cNvSpPr>
              <a:spLocks noChangeArrowheads="1"/>
            </p:cNvSpPr>
            <p:nvPr/>
          </p:nvSpPr>
          <p:spPr bwMode="auto">
            <a:xfrm>
              <a:off x="364664" y="2162175"/>
              <a:ext cx="155136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CMAS Assess Opr (T2 RFSU)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5" name="Rectangle 365"/>
            <p:cNvSpPr>
              <a:spLocks noChangeArrowheads="1"/>
            </p:cNvSpPr>
            <p:nvPr/>
          </p:nvSpPr>
          <p:spPr bwMode="auto">
            <a:xfrm>
              <a:off x="2063699" y="2162175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522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6" name="Rectangle 366"/>
            <p:cNvSpPr>
              <a:spLocks noChangeArrowheads="1"/>
            </p:cNvSpPr>
            <p:nvPr/>
          </p:nvSpPr>
          <p:spPr bwMode="auto">
            <a:xfrm>
              <a:off x="2490839" y="2162175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350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7" name="Rectangle 367"/>
            <p:cNvSpPr>
              <a:spLocks noChangeArrowheads="1"/>
            </p:cNvSpPr>
            <p:nvPr/>
          </p:nvSpPr>
          <p:spPr bwMode="auto">
            <a:xfrm>
              <a:off x="2951325" y="2162175"/>
              <a:ext cx="23024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8" name="Rectangle 368"/>
            <p:cNvSpPr>
              <a:spLocks noChangeArrowheads="1"/>
            </p:cNvSpPr>
            <p:nvPr/>
          </p:nvSpPr>
          <p:spPr bwMode="auto">
            <a:xfrm>
              <a:off x="363076" y="2343150"/>
              <a:ext cx="154501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CMAS Assess Mtc (T2 RFSU)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69" name="Rectangle 369"/>
            <p:cNvSpPr>
              <a:spLocks noChangeArrowheads="1"/>
            </p:cNvSpPr>
            <p:nvPr/>
          </p:nvSpPr>
          <p:spPr bwMode="auto">
            <a:xfrm>
              <a:off x="2020826" y="2343150"/>
              <a:ext cx="28899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1,642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0" name="Rectangle 370"/>
            <p:cNvSpPr>
              <a:spLocks noChangeArrowheads="1"/>
            </p:cNvSpPr>
            <p:nvPr/>
          </p:nvSpPr>
          <p:spPr bwMode="auto">
            <a:xfrm>
              <a:off x="2490839" y="2343150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615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1" name="Rectangle 371"/>
            <p:cNvSpPr>
              <a:spLocks noChangeArrowheads="1"/>
            </p:cNvSpPr>
            <p:nvPr/>
          </p:nvSpPr>
          <p:spPr bwMode="auto">
            <a:xfrm>
              <a:off x="2951325" y="2343150"/>
              <a:ext cx="23024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37%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2" name="Rectangle 372"/>
            <p:cNvSpPr>
              <a:spLocks noChangeArrowheads="1"/>
            </p:cNvSpPr>
            <p:nvPr/>
          </p:nvSpPr>
          <p:spPr bwMode="auto">
            <a:xfrm>
              <a:off x="356724" y="2525713"/>
              <a:ext cx="130206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Vendor Training Package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3" name="Rectangle 373"/>
            <p:cNvSpPr>
              <a:spLocks noChangeArrowheads="1"/>
            </p:cNvSpPr>
            <p:nvPr/>
          </p:nvSpPr>
          <p:spPr bwMode="auto">
            <a:xfrm>
              <a:off x="2063699" y="2525713"/>
              <a:ext cx="192134" cy="138113"/>
            </a:xfrm>
            <a:prstGeom prst="rect">
              <a:avLst/>
            </a:prstGeom>
            <a:solidFill>
              <a:srgbClr val="05F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226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4" name="Rectangle 374"/>
            <p:cNvSpPr>
              <a:spLocks noChangeArrowheads="1"/>
            </p:cNvSpPr>
            <p:nvPr/>
          </p:nvSpPr>
          <p:spPr bwMode="auto">
            <a:xfrm>
              <a:off x="2490839" y="2525713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186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5" name="Rectangle 375"/>
            <p:cNvSpPr>
              <a:spLocks noChangeArrowheads="1"/>
            </p:cNvSpPr>
            <p:nvPr/>
          </p:nvSpPr>
          <p:spPr bwMode="auto">
            <a:xfrm>
              <a:off x="2878282" y="2525713"/>
              <a:ext cx="390619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82.30%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6" name="Rectangle 376"/>
            <p:cNvSpPr>
              <a:spLocks noChangeArrowheads="1"/>
            </p:cNvSpPr>
            <p:nvPr/>
          </p:nvSpPr>
          <p:spPr bwMode="auto">
            <a:xfrm>
              <a:off x="364664" y="2708275"/>
              <a:ext cx="15577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AA transition to BP (T1 RFSU)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7" name="Rectangle 377"/>
            <p:cNvSpPr>
              <a:spLocks noChangeArrowheads="1"/>
            </p:cNvSpPr>
            <p:nvPr/>
          </p:nvSpPr>
          <p:spPr bwMode="auto">
            <a:xfrm>
              <a:off x="2122450" y="2708275"/>
              <a:ext cx="6351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8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8" name="Rectangle 378"/>
            <p:cNvSpPr>
              <a:spLocks noChangeArrowheads="1"/>
            </p:cNvSpPr>
            <p:nvPr/>
          </p:nvSpPr>
          <p:spPr bwMode="auto">
            <a:xfrm>
              <a:off x="2521009" y="2708275"/>
              <a:ext cx="128619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11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79" name="Rectangle 379"/>
            <p:cNvSpPr>
              <a:spLocks noChangeArrowheads="1"/>
            </p:cNvSpPr>
            <p:nvPr/>
          </p:nvSpPr>
          <p:spPr bwMode="auto">
            <a:xfrm>
              <a:off x="2849701" y="2708275"/>
              <a:ext cx="45572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137.50%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0" name="Rectangle 380"/>
            <p:cNvSpPr>
              <a:spLocks noChangeArrowheads="1"/>
            </p:cNvSpPr>
            <p:nvPr/>
          </p:nvSpPr>
          <p:spPr bwMode="auto">
            <a:xfrm>
              <a:off x="2027177" y="2867025"/>
              <a:ext cx="257237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Total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1" name="Rectangle 381"/>
            <p:cNvSpPr>
              <a:spLocks noChangeArrowheads="1"/>
            </p:cNvSpPr>
            <p:nvPr/>
          </p:nvSpPr>
          <p:spPr bwMode="auto">
            <a:xfrm>
              <a:off x="2508306" y="2867025"/>
              <a:ext cx="1540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BP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2" name="Rectangle 382"/>
            <p:cNvSpPr>
              <a:spLocks noChangeArrowheads="1"/>
            </p:cNvSpPr>
            <p:nvPr/>
          </p:nvSpPr>
          <p:spPr bwMode="auto">
            <a:xfrm>
              <a:off x="2924331" y="2867025"/>
              <a:ext cx="276292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  <a:effectLst/>
                  <a:latin typeface="Arial" charset="0"/>
                </a:rPr>
                <a:t>Cont.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3" name="Rectangle 383"/>
            <p:cNvSpPr>
              <a:spLocks noChangeArrowheads="1"/>
            </p:cNvSpPr>
            <p:nvPr/>
          </p:nvSpPr>
          <p:spPr bwMode="auto">
            <a:xfrm>
              <a:off x="318615" y="3044825"/>
              <a:ext cx="10892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Mobilizations Tracker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4" name="Rectangle 384"/>
            <p:cNvSpPr>
              <a:spLocks noChangeArrowheads="1"/>
            </p:cNvSpPr>
            <p:nvPr/>
          </p:nvSpPr>
          <p:spPr bwMode="auto">
            <a:xfrm>
              <a:off x="2020826" y="3044825"/>
              <a:ext cx="28899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1,489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5" name="Rectangle 385"/>
            <p:cNvSpPr>
              <a:spLocks noChangeArrowheads="1"/>
            </p:cNvSpPr>
            <p:nvPr/>
          </p:nvSpPr>
          <p:spPr bwMode="auto">
            <a:xfrm>
              <a:off x="2462257" y="3044825"/>
              <a:ext cx="257237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1056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6" name="Rectangle 386"/>
            <p:cNvSpPr>
              <a:spLocks noChangeArrowheads="1"/>
            </p:cNvSpPr>
            <p:nvPr/>
          </p:nvSpPr>
          <p:spPr bwMode="auto">
            <a:xfrm>
              <a:off x="2970380" y="3044825"/>
              <a:ext cx="192134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effectLst/>
                  <a:latin typeface="Arial" charset="0"/>
                </a:rPr>
                <a:t>433</a:t>
              </a:r>
              <a:endParaRPr lang="en-US" sz="2000" b="0">
                <a:solidFill>
                  <a:srgbClr val="007833"/>
                </a:solidFill>
                <a:effectLst/>
              </a:endParaRPr>
            </a:p>
          </p:txBody>
        </p:sp>
        <p:sp>
          <p:nvSpPr>
            <p:cNvPr id="2201987" name="Line 387"/>
            <p:cNvSpPr>
              <a:spLocks noChangeShapeType="1"/>
            </p:cNvSpPr>
            <p:nvPr/>
          </p:nvSpPr>
          <p:spPr bwMode="auto">
            <a:xfrm>
              <a:off x="253512" y="1562100"/>
              <a:ext cx="0" cy="1652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88" name="Rectangle 388"/>
            <p:cNvSpPr>
              <a:spLocks noChangeArrowheads="1"/>
            </p:cNvSpPr>
            <p:nvPr/>
          </p:nvSpPr>
          <p:spPr bwMode="auto">
            <a:xfrm>
              <a:off x="253512" y="1562100"/>
              <a:ext cx="11115" cy="1652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89" name="Line 389"/>
            <p:cNvSpPr>
              <a:spLocks noChangeShapeType="1"/>
            </p:cNvSpPr>
            <p:nvPr/>
          </p:nvSpPr>
          <p:spPr bwMode="auto">
            <a:xfrm>
              <a:off x="1903322" y="1573213"/>
              <a:ext cx="0" cy="164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0" name="Rectangle 390"/>
            <p:cNvSpPr>
              <a:spLocks noChangeArrowheads="1"/>
            </p:cNvSpPr>
            <p:nvPr/>
          </p:nvSpPr>
          <p:spPr bwMode="auto">
            <a:xfrm>
              <a:off x="1903322" y="1573213"/>
              <a:ext cx="11115" cy="16414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1" name="Line 391"/>
            <p:cNvSpPr>
              <a:spLocks noChangeShapeType="1"/>
            </p:cNvSpPr>
            <p:nvPr/>
          </p:nvSpPr>
          <p:spPr bwMode="auto">
            <a:xfrm>
              <a:off x="2327287" y="1573213"/>
              <a:ext cx="0" cy="164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2" name="Rectangle 392"/>
            <p:cNvSpPr>
              <a:spLocks noChangeArrowheads="1"/>
            </p:cNvSpPr>
            <p:nvPr/>
          </p:nvSpPr>
          <p:spPr bwMode="auto">
            <a:xfrm>
              <a:off x="2327287" y="1573213"/>
              <a:ext cx="11115" cy="16414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3" name="Line 393"/>
            <p:cNvSpPr>
              <a:spLocks noChangeShapeType="1"/>
            </p:cNvSpPr>
            <p:nvPr/>
          </p:nvSpPr>
          <p:spPr bwMode="auto">
            <a:xfrm>
              <a:off x="2759191" y="1573213"/>
              <a:ext cx="0" cy="164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4" name="Rectangle 394"/>
            <p:cNvSpPr>
              <a:spLocks noChangeArrowheads="1"/>
            </p:cNvSpPr>
            <p:nvPr/>
          </p:nvSpPr>
          <p:spPr bwMode="auto">
            <a:xfrm>
              <a:off x="2759191" y="1573213"/>
              <a:ext cx="11115" cy="16414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5" name="Line 395"/>
            <p:cNvSpPr>
              <a:spLocks noChangeShapeType="1"/>
            </p:cNvSpPr>
            <p:nvPr/>
          </p:nvSpPr>
          <p:spPr bwMode="auto">
            <a:xfrm>
              <a:off x="3281605" y="1573213"/>
              <a:ext cx="0" cy="1641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6" name="Rectangle 396"/>
            <p:cNvSpPr>
              <a:spLocks noChangeArrowheads="1"/>
            </p:cNvSpPr>
            <p:nvPr/>
          </p:nvSpPr>
          <p:spPr bwMode="auto">
            <a:xfrm>
              <a:off x="3281605" y="1573213"/>
              <a:ext cx="11115" cy="16414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7" name="Line 397"/>
            <p:cNvSpPr>
              <a:spLocks noChangeShapeType="1"/>
            </p:cNvSpPr>
            <p:nvPr/>
          </p:nvSpPr>
          <p:spPr bwMode="auto">
            <a:xfrm>
              <a:off x="264627" y="1562100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8" name="Rectangle 398"/>
            <p:cNvSpPr>
              <a:spLocks noChangeArrowheads="1"/>
            </p:cNvSpPr>
            <p:nvPr/>
          </p:nvSpPr>
          <p:spPr bwMode="auto">
            <a:xfrm>
              <a:off x="264627" y="1562100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99" name="Line 399"/>
            <p:cNvSpPr>
              <a:spLocks noChangeShapeType="1"/>
            </p:cNvSpPr>
            <p:nvPr/>
          </p:nvSpPr>
          <p:spPr bwMode="auto">
            <a:xfrm>
              <a:off x="264627" y="1760538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0" name="Rectangle 400"/>
            <p:cNvSpPr>
              <a:spLocks noChangeArrowheads="1"/>
            </p:cNvSpPr>
            <p:nvPr/>
          </p:nvSpPr>
          <p:spPr bwMode="auto">
            <a:xfrm>
              <a:off x="264627" y="1760538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1" name="Line 401"/>
            <p:cNvSpPr>
              <a:spLocks noChangeShapeType="1"/>
            </p:cNvSpPr>
            <p:nvPr/>
          </p:nvSpPr>
          <p:spPr bwMode="auto">
            <a:xfrm>
              <a:off x="264627" y="1943100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2" name="Rectangle 402"/>
            <p:cNvSpPr>
              <a:spLocks noChangeArrowheads="1"/>
            </p:cNvSpPr>
            <p:nvPr/>
          </p:nvSpPr>
          <p:spPr bwMode="auto">
            <a:xfrm>
              <a:off x="264627" y="1943100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3" name="Line 403"/>
            <p:cNvSpPr>
              <a:spLocks noChangeShapeType="1"/>
            </p:cNvSpPr>
            <p:nvPr/>
          </p:nvSpPr>
          <p:spPr bwMode="auto">
            <a:xfrm>
              <a:off x="264627" y="2125663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4" name="Rectangle 404"/>
            <p:cNvSpPr>
              <a:spLocks noChangeArrowheads="1"/>
            </p:cNvSpPr>
            <p:nvPr/>
          </p:nvSpPr>
          <p:spPr bwMode="auto">
            <a:xfrm>
              <a:off x="264627" y="2125663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5" name="Line 405"/>
            <p:cNvSpPr>
              <a:spLocks noChangeShapeType="1"/>
            </p:cNvSpPr>
            <p:nvPr/>
          </p:nvSpPr>
          <p:spPr bwMode="auto">
            <a:xfrm>
              <a:off x="264627" y="2308225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6" name="Rectangle 406"/>
            <p:cNvSpPr>
              <a:spLocks noChangeArrowheads="1"/>
            </p:cNvSpPr>
            <p:nvPr/>
          </p:nvSpPr>
          <p:spPr bwMode="auto">
            <a:xfrm>
              <a:off x="264627" y="2308225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7" name="Line 407"/>
            <p:cNvSpPr>
              <a:spLocks noChangeShapeType="1"/>
            </p:cNvSpPr>
            <p:nvPr/>
          </p:nvSpPr>
          <p:spPr bwMode="auto">
            <a:xfrm>
              <a:off x="264627" y="2490788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8" name="Rectangle 408"/>
            <p:cNvSpPr>
              <a:spLocks noChangeArrowheads="1"/>
            </p:cNvSpPr>
            <p:nvPr/>
          </p:nvSpPr>
          <p:spPr bwMode="auto">
            <a:xfrm>
              <a:off x="264627" y="2490788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09" name="Line 409"/>
            <p:cNvSpPr>
              <a:spLocks noChangeShapeType="1"/>
            </p:cNvSpPr>
            <p:nvPr/>
          </p:nvSpPr>
          <p:spPr bwMode="auto">
            <a:xfrm>
              <a:off x="264627" y="2673350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0" name="Rectangle 410"/>
            <p:cNvSpPr>
              <a:spLocks noChangeArrowheads="1"/>
            </p:cNvSpPr>
            <p:nvPr/>
          </p:nvSpPr>
          <p:spPr bwMode="auto">
            <a:xfrm>
              <a:off x="264627" y="2673350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1" name="Line 411"/>
            <p:cNvSpPr>
              <a:spLocks noChangeShapeType="1"/>
            </p:cNvSpPr>
            <p:nvPr/>
          </p:nvSpPr>
          <p:spPr bwMode="auto">
            <a:xfrm>
              <a:off x="264627" y="2855913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2" name="Rectangle 412"/>
            <p:cNvSpPr>
              <a:spLocks noChangeArrowheads="1"/>
            </p:cNvSpPr>
            <p:nvPr/>
          </p:nvSpPr>
          <p:spPr bwMode="auto">
            <a:xfrm>
              <a:off x="264627" y="2855913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3" name="Line 413"/>
            <p:cNvSpPr>
              <a:spLocks noChangeShapeType="1"/>
            </p:cNvSpPr>
            <p:nvPr/>
          </p:nvSpPr>
          <p:spPr bwMode="auto">
            <a:xfrm>
              <a:off x="264627" y="2997200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4" name="Rectangle 414"/>
            <p:cNvSpPr>
              <a:spLocks noChangeArrowheads="1"/>
            </p:cNvSpPr>
            <p:nvPr/>
          </p:nvSpPr>
          <p:spPr bwMode="auto">
            <a:xfrm>
              <a:off x="264627" y="2997200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5" name="Line 415"/>
            <p:cNvSpPr>
              <a:spLocks noChangeShapeType="1"/>
            </p:cNvSpPr>
            <p:nvPr/>
          </p:nvSpPr>
          <p:spPr bwMode="auto">
            <a:xfrm>
              <a:off x="264627" y="3203575"/>
              <a:ext cx="30280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16" name="Rectangle 416"/>
            <p:cNvSpPr>
              <a:spLocks noChangeArrowheads="1"/>
            </p:cNvSpPr>
            <p:nvPr/>
          </p:nvSpPr>
          <p:spPr bwMode="auto">
            <a:xfrm>
              <a:off x="264627" y="3203575"/>
              <a:ext cx="3028093" cy="11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2017" name="Text Box 417"/>
          <p:cNvSpPr txBox="1">
            <a:spLocks noChangeArrowheads="1"/>
          </p:cNvSpPr>
          <p:nvPr/>
        </p:nvSpPr>
        <p:spPr bwMode="auto">
          <a:xfrm>
            <a:off x="361951" y="6473826"/>
            <a:ext cx="1526931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Previous month data</a:t>
            </a:r>
          </a:p>
        </p:txBody>
      </p:sp>
      <p:sp>
        <p:nvSpPr>
          <p:cNvPr id="2202018" name="Text Box 418"/>
          <p:cNvSpPr txBox="1">
            <a:spLocks noChangeArrowheads="1"/>
          </p:cNvSpPr>
          <p:nvPr/>
        </p:nvSpPr>
        <p:spPr bwMode="auto">
          <a:xfrm>
            <a:off x="6814039" y="5308601"/>
            <a:ext cx="1526931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Previous month data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8336685" y="6473826"/>
            <a:ext cx="367699" cy="248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7562" y="6626225"/>
            <a:ext cx="5862750" cy="476250"/>
          </a:xfrm>
        </p:spPr>
        <p:txBody>
          <a:bodyPr/>
          <a:lstStyle/>
          <a:p>
            <a:r>
              <a:rPr lang="en-GB" dirty="0" smtClean="0"/>
              <a:t>www.Helfia.net , www.HelfiaGoOnline.com , www.HelfiaStore.com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91" y="215900"/>
            <a:ext cx="8761535" cy="7048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FIRST DROP 14 JUNI 2009 JAM 22.30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812227" name="Picture 3" descr="we are the LNG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0750"/>
            <a:ext cx="4396154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2228" name="Picture 4" descr="DSC_085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750"/>
            <a:ext cx="43961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2230" name="Picture 6" descr="DSC_0828E"/>
          <p:cNvPicPr>
            <a:picLocks noChangeAspect="1" noChangeArrowheads="1"/>
          </p:cNvPicPr>
          <p:nvPr/>
        </p:nvPicPr>
        <p:blipFill>
          <a:blip r:embed="rId5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741738"/>
            <a:ext cx="3165231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2231" name="Picture 7" descr="DSC_084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23" y="3746501"/>
            <a:ext cx="2930769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12233" name="Picture 9" descr="DSC_0855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35" y="3744913"/>
            <a:ext cx="2637692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6069506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162800" cy="914400"/>
          </a:xfrm>
        </p:spPr>
        <p:txBody>
          <a:bodyPr/>
          <a:lstStyle/>
          <a:p>
            <a:pPr algn="ctr"/>
            <a:r>
              <a:rPr lang="en-US" sz="2400" b="0" dirty="0" smtClean="0"/>
              <a:t>First Cargo: Tangguh </a:t>
            </a:r>
            <a:r>
              <a:rPr lang="en-US" sz="2400" b="0" dirty="0" err="1" smtClean="0"/>
              <a:t>Foja</a:t>
            </a:r>
            <a:endParaRPr lang="en-US" sz="2400" b="0" dirty="0"/>
          </a:p>
        </p:txBody>
      </p:sp>
      <p:pic>
        <p:nvPicPr>
          <p:cNvPr id="1068035" name="Picture 3" descr="SHI1619-Launching 060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247" y="1268413"/>
            <a:ext cx="7081353" cy="5056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643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Membangun</a:t>
            </a:r>
            <a:r>
              <a:rPr lang="en-US" dirty="0" smtClean="0"/>
              <a:t> Tim </a:t>
            </a:r>
            <a:r>
              <a:rPr lang="en-US" dirty="0" err="1" smtClean="0"/>
              <a:t>Operasi</a:t>
            </a:r>
            <a:r>
              <a:rPr lang="en-US" dirty="0" smtClean="0"/>
              <a:t> LNG Tangguh (3)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pPr lvl="1"/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endParaRPr lang="en-US" dirty="0" smtClean="0"/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25 </a:t>
            </a:r>
            <a:r>
              <a:rPr lang="en-US" dirty="0" err="1" smtClean="0"/>
              <a:t>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Mensinergikan</a:t>
            </a:r>
            <a:r>
              <a:rPr lang="en-US" dirty="0" smtClean="0"/>
              <a:t> </a:t>
            </a:r>
            <a:r>
              <a:rPr lang="en-US" dirty="0" err="1" smtClean="0"/>
              <a:t>Personil</a:t>
            </a:r>
            <a:r>
              <a:rPr lang="en-US" dirty="0" smtClean="0"/>
              <a:t> BP – Non BP</a:t>
            </a:r>
          </a:p>
          <a:p>
            <a:pPr lvl="1"/>
            <a:r>
              <a:rPr lang="en-US" dirty="0" err="1" smtClean="0"/>
              <a:t>Mensinergikan</a:t>
            </a:r>
            <a:r>
              <a:rPr lang="en-US" dirty="0" smtClean="0"/>
              <a:t> </a:t>
            </a:r>
            <a:r>
              <a:rPr lang="en-US" dirty="0" err="1" smtClean="0"/>
              <a:t>Personil</a:t>
            </a:r>
            <a:r>
              <a:rPr lang="en-US" dirty="0" smtClean="0"/>
              <a:t> Non Oil &amp; Gas – Oil &amp; Gas</a:t>
            </a:r>
          </a:p>
          <a:p>
            <a:pPr lvl="1"/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Mensosialisasikan</a:t>
            </a:r>
            <a:r>
              <a:rPr lang="en-US" dirty="0"/>
              <a:t> “</a:t>
            </a:r>
            <a:r>
              <a:rPr lang="en-US" dirty="0" err="1"/>
              <a:t>Visi</a:t>
            </a:r>
            <a:r>
              <a:rPr lang="en-US" dirty="0"/>
              <a:t> LNG Tangguh”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“How We Operate”</a:t>
            </a:r>
          </a:p>
          <a:p>
            <a:pPr lvl="1"/>
            <a:r>
              <a:rPr lang="en-US" dirty="0" err="1" smtClean="0"/>
              <a:t>Membina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Safety (Personal + Proses)</a:t>
            </a:r>
          </a:p>
          <a:p>
            <a:pPr marL="274320" lvl="1" indent="0"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MOTTO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lvl="1" indent="0">
              <a:buNone/>
            </a:pPr>
            <a:r>
              <a:rPr lang="en-US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MELAKUKAN HAL YANG TEPAT DENGAN BENAR SEJAK PERTAMA KALI DAN SETIAP KALINYA</a:t>
            </a:r>
            <a:endParaRPr lang="en-US" b="1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40552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55" name="Line 43"/>
          <p:cNvSpPr>
            <a:spLocks noChangeShapeType="1"/>
          </p:cNvSpPr>
          <p:nvPr/>
        </p:nvSpPr>
        <p:spPr bwMode="auto">
          <a:xfrm>
            <a:off x="4687765" y="2717800"/>
            <a:ext cx="0" cy="571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756" name="Line 44"/>
          <p:cNvSpPr>
            <a:spLocks noChangeShapeType="1"/>
          </p:cNvSpPr>
          <p:nvPr/>
        </p:nvSpPr>
        <p:spPr bwMode="auto">
          <a:xfrm>
            <a:off x="4945672" y="2730500"/>
            <a:ext cx="0" cy="571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Tantangan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–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Perjalanan</a:t>
            </a:r>
            <a:r>
              <a:rPr lang="en-US" sz="2400" dirty="0" smtClean="0"/>
              <a:t> </a:t>
            </a:r>
            <a:r>
              <a:rPr lang="en-US" sz="2400" dirty="0" err="1" smtClean="0"/>
              <a:t>Pantang</a:t>
            </a:r>
            <a:r>
              <a:rPr lang="en-US" sz="2400" dirty="0" smtClean="0"/>
              <a:t> </a:t>
            </a:r>
            <a:r>
              <a:rPr lang="en-US" sz="2400" dirty="0" err="1" smtClean="0"/>
              <a:t>Menyerah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“Name Plate”</a:t>
            </a:r>
            <a:endParaRPr lang="en-US" sz="2000" dirty="0"/>
          </a:p>
        </p:txBody>
      </p:sp>
      <p:grpSp>
        <p:nvGrpSpPr>
          <p:cNvPr id="1523737" name="Group 25"/>
          <p:cNvGrpSpPr>
            <a:grpSpLocks/>
          </p:cNvGrpSpPr>
          <p:nvPr/>
        </p:nvGrpSpPr>
        <p:grpSpPr bwMode="auto">
          <a:xfrm>
            <a:off x="26377" y="3375025"/>
            <a:ext cx="152400" cy="596900"/>
            <a:chOff x="360" y="1880"/>
            <a:chExt cx="104" cy="376"/>
          </a:xfrm>
        </p:grpSpPr>
        <p:grpSp>
          <p:nvGrpSpPr>
            <p:cNvPr id="1523736" name="Group 24"/>
            <p:cNvGrpSpPr>
              <a:grpSpLocks/>
            </p:cNvGrpSpPr>
            <p:nvPr/>
          </p:nvGrpSpPr>
          <p:grpSpPr bwMode="auto">
            <a:xfrm>
              <a:off x="360" y="1880"/>
              <a:ext cx="104" cy="104"/>
              <a:chOff x="360" y="1880"/>
              <a:chExt cx="176" cy="184"/>
            </a:xfrm>
          </p:grpSpPr>
          <p:sp>
            <p:nvSpPr>
              <p:cNvPr id="1523732" name="AutoShape 20"/>
              <p:cNvSpPr>
                <a:spLocks noChangeArrowheads="1"/>
              </p:cNvSpPr>
              <p:nvPr/>
            </p:nvSpPr>
            <p:spPr bwMode="auto">
              <a:xfrm>
                <a:off x="360" y="1952"/>
                <a:ext cx="128" cy="112"/>
              </a:xfrm>
              <a:prstGeom prst="triangle">
                <a:avLst>
                  <a:gd name="adj" fmla="val 50000"/>
                </a:avLst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anchor="ctr"/>
              <a:lstStyle/>
              <a:p>
                <a:endParaRPr lang="en-US"/>
              </a:p>
            </p:txBody>
          </p:sp>
          <p:sp>
            <p:nvSpPr>
              <p:cNvPr id="1523734" name="AutoShape 22"/>
              <p:cNvSpPr>
                <a:spLocks noChangeArrowheads="1"/>
              </p:cNvSpPr>
              <p:nvPr/>
            </p:nvSpPr>
            <p:spPr bwMode="auto">
              <a:xfrm rot="16200000" flipH="1">
                <a:off x="416" y="1888"/>
                <a:ext cx="128" cy="112"/>
              </a:xfrm>
              <a:prstGeom prst="triangle">
                <a:avLst>
                  <a:gd name="adj" fmla="val 50000"/>
                </a:avLst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anchor="ctr"/>
              <a:lstStyle/>
              <a:p>
                <a:endParaRPr lang="en-US"/>
              </a:p>
            </p:txBody>
          </p:sp>
        </p:grpSp>
        <p:sp>
          <p:nvSpPr>
            <p:cNvPr id="1523735" name="Line 23"/>
            <p:cNvSpPr>
              <a:spLocks noChangeShapeType="1"/>
            </p:cNvSpPr>
            <p:nvPr/>
          </p:nvSpPr>
          <p:spPr bwMode="auto">
            <a:xfrm>
              <a:off x="392" y="1992"/>
              <a:ext cx="1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/>
            <a:lstStyle/>
            <a:p>
              <a:endParaRPr lang="en-US"/>
            </a:p>
          </p:txBody>
        </p:sp>
      </p:grpSp>
      <p:sp>
        <p:nvSpPr>
          <p:cNvPr id="1523738" name="Line 26"/>
          <p:cNvSpPr>
            <a:spLocks noChangeShapeType="1"/>
          </p:cNvSpPr>
          <p:nvPr/>
        </p:nvSpPr>
        <p:spPr bwMode="auto">
          <a:xfrm>
            <a:off x="0" y="3641725"/>
            <a:ext cx="422031" cy="1588"/>
          </a:xfrm>
          <a:prstGeom prst="line">
            <a:avLst/>
          </a:prstGeom>
          <a:noFill/>
          <a:ln w="952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739" name="Text Box 27"/>
          <p:cNvSpPr txBox="1">
            <a:spLocks noChangeArrowheads="1"/>
          </p:cNvSpPr>
          <p:nvPr/>
        </p:nvSpPr>
        <p:spPr bwMode="auto">
          <a:xfrm>
            <a:off x="1475642" y="3119414"/>
            <a:ext cx="675542" cy="652486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FF"/>
                </a:solidFill>
                <a:latin typeface="Arial" pitchFamily="34" charset="0"/>
              </a:rPr>
              <a:t>On-shore Receiving Facilities</a:t>
            </a:r>
            <a:r>
              <a:rPr lang="en-US" sz="1000" dirty="0">
                <a:latin typeface="Arial Narrow" pitchFamily="34" charset="0"/>
              </a:rPr>
              <a:t> (ORF)</a:t>
            </a:r>
          </a:p>
        </p:txBody>
      </p:sp>
      <p:sp>
        <p:nvSpPr>
          <p:cNvPr id="1523740" name="Text Box 28"/>
          <p:cNvSpPr txBox="1">
            <a:spLocks noChangeArrowheads="1"/>
          </p:cNvSpPr>
          <p:nvPr/>
        </p:nvSpPr>
        <p:spPr bwMode="auto">
          <a:xfrm>
            <a:off x="2343149" y="3200400"/>
            <a:ext cx="804496" cy="5048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" tIns="18288" rIns="18288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FF"/>
                </a:solidFill>
                <a:latin typeface="Arial" pitchFamily="34" charset="0"/>
              </a:rPr>
              <a:t>Gas Sweetening</a:t>
            </a:r>
            <a:r>
              <a:rPr lang="en-US" sz="1000" dirty="0">
                <a:latin typeface="Arial Narrow" pitchFamily="34" charset="0"/>
              </a:rPr>
              <a:t> (AGRU)</a:t>
            </a:r>
          </a:p>
        </p:txBody>
      </p:sp>
      <p:cxnSp>
        <p:nvCxnSpPr>
          <p:cNvPr id="1523741" name="AutoShape 29"/>
          <p:cNvCxnSpPr>
            <a:cxnSpLocks noChangeShapeType="1"/>
            <a:stCxn id="1523739" idx="3"/>
            <a:endCxn id="1523740" idx="1"/>
          </p:cNvCxnSpPr>
          <p:nvPr/>
        </p:nvCxnSpPr>
        <p:spPr bwMode="auto">
          <a:xfrm>
            <a:off x="2151184" y="3445657"/>
            <a:ext cx="191965" cy="71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3742" name="Text Box 30"/>
          <p:cNvSpPr txBox="1">
            <a:spLocks noChangeArrowheads="1"/>
          </p:cNvSpPr>
          <p:nvPr/>
        </p:nvSpPr>
        <p:spPr bwMode="auto">
          <a:xfrm>
            <a:off x="3363057" y="3086100"/>
            <a:ext cx="832338" cy="74481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FF"/>
                </a:solidFill>
                <a:latin typeface="Arial" pitchFamily="34" charset="0"/>
              </a:rPr>
              <a:t>Gas                     Pre-treatment</a:t>
            </a:r>
            <a:r>
              <a:rPr lang="en-US" sz="1000" dirty="0">
                <a:latin typeface="Arial Narrow" pitchFamily="34" charset="0"/>
              </a:rPr>
              <a:t> </a:t>
            </a:r>
            <a:r>
              <a:rPr lang="en-US" sz="800" dirty="0">
                <a:latin typeface="Arial Narrow" pitchFamily="34" charset="0"/>
              </a:rPr>
              <a:t>(H2O &amp; Hg Removals)</a:t>
            </a:r>
          </a:p>
        </p:txBody>
      </p:sp>
      <p:cxnSp>
        <p:nvCxnSpPr>
          <p:cNvPr id="1523743" name="AutoShape 31"/>
          <p:cNvCxnSpPr>
            <a:cxnSpLocks noChangeShapeType="1"/>
            <a:stCxn id="1523740" idx="3"/>
            <a:endCxn id="1523742" idx="1"/>
          </p:cNvCxnSpPr>
          <p:nvPr/>
        </p:nvCxnSpPr>
        <p:spPr bwMode="auto">
          <a:xfrm>
            <a:off x="3147645" y="3452813"/>
            <a:ext cx="215412" cy="56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3744" name="Text Box 32"/>
          <p:cNvSpPr txBox="1">
            <a:spLocks noChangeArrowheads="1"/>
          </p:cNvSpPr>
          <p:nvPr/>
        </p:nvSpPr>
        <p:spPr bwMode="auto">
          <a:xfrm>
            <a:off x="4547087" y="3335179"/>
            <a:ext cx="901211" cy="246221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33FF"/>
                </a:solidFill>
                <a:latin typeface="Arial" pitchFamily="34" charset="0"/>
              </a:rPr>
              <a:t>Liquefaction</a:t>
            </a:r>
            <a:endParaRPr lang="en-US" sz="800" b="1">
              <a:solidFill>
                <a:srgbClr val="3333FF"/>
              </a:solidFill>
              <a:latin typeface="Arial" pitchFamily="34" charset="0"/>
            </a:endParaRPr>
          </a:p>
        </p:txBody>
      </p:sp>
      <p:grpSp>
        <p:nvGrpSpPr>
          <p:cNvPr id="1523749" name="Group 37"/>
          <p:cNvGrpSpPr>
            <a:grpSpLocks/>
          </p:cNvGrpSpPr>
          <p:nvPr/>
        </p:nvGrpSpPr>
        <p:grpSpPr bwMode="auto">
          <a:xfrm>
            <a:off x="4577862" y="2159001"/>
            <a:ext cx="832338" cy="571500"/>
            <a:chOff x="2560" y="1360"/>
            <a:chExt cx="568" cy="360"/>
          </a:xfrm>
        </p:grpSpPr>
        <p:sp>
          <p:nvSpPr>
            <p:cNvPr id="1523745" name="Text Box 33"/>
            <p:cNvSpPr txBox="1">
              <a:spLocks noChangeArrowheads="1"/>
            </p:cNvSpPr>
            <p:nvPr/>
          </p:nvSpPr>
          <p:spPr bwMode="auto">
            <a:xfrm>
              <a:off x="2560" y="1360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3333FF"/>
                  </a:solidFill>
                  <a:latin typeface="Arial" pitchFamily="34" charset="0"/>
                </a:rPr>
                <a:t>Refrigeration</a:t>
              </a:r>
              <a:endParaRPr lang="en-US" sz="800" b="1">
                <a:solidFill>
                  <a:srgbClr val="3333FF"/>
                </a:solidFill>
                <a:latin typeface="Arial" pitchFamily="34" charset="0"/>
              </a:endParaRPr>
            </a:p>
          </p:txBody>
        </p:sp>
        <p:sp>
          <p:nvSpPr>
            <p:cNvPr id="1523746" name="Text Box 34"/>
            <p:cNvSpPr txBox="1">
              <a:spLocks noChangeArrowheads="1"/>
            </p:cNvSpPr>
            <p:nvPr/>
          </p:nvSpPr>
          <p:spPr bwMode="auto">
            <a:xfrm>
              <a:off x="2560" y="1480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C</a:t>
              </a:r>
              <a:r>
                <a:rPr lang="en-US" sz="1000" baseline="-25000"/>
                <a:t>3</a:t>
              </a:r>
              <a:r>
                <a:rPr lang="en-US" sz="1000"/>
                <a:t>R</a:t>
              </a:r>
              <a:endParaRPr lang="en-US" sz="800"/>
            </a:p>
          </p:txBody>
        </p:sp>
        <p:sp>
          <p:nvSpPr>
            <p:cNvPr id="1523747" name="Text Box 35"/>
            <p:cNvSpPr txBox="1">
              <a:spLocks noChangeArrowheads="1"/>
            </p:cNvSpPr>
            <p:nvPr/>
          </p:nvSpPr>
          <p:spPr bwMode="auto">
            <a:xfrm>
              <a:off x="2560" y="1600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MR</a:t>
              </a:r>
              <a:endParaRPr lang="en-US" sz="800"/>
            </a:p>
          </p:txBody>
        </p:sp>
      </p:grpSp>
      <p:cxnSp>
        <p:nvCxnSpPr>
          <p:cNvPr id="1523748" name="AutoShape 36"/>
          <p:cNvCxnSpPr>
            <a:cxnSpLocks noChangeShapeType="1"/>
            <a:stCxn id="1523742" idx="3"/>
            <a:endCxn id="1523744" idx="1"/>
          </p:cNvCxnSpPr>
          <p:nvPr/>
        </p:nvCxnSpPr>
        <p:spPr bwMode="auto">
          <a:xfrm flipV="1">
            <a:off x="4195395" y="3458290"/>
            <a:ext cx="351692" cy="2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3751" name="Text Box 39"/>
          <p:cNvSpPr txBox="1">
            <a:spLocks noChangeArrowheads="1"/>
          </p:cNvSpPr>
          <p:nvPr/>
        </p:nvSpPr>
        <p:spPr bwMode="auto">
          <a:xfrm>
            <a:off x="4590983" y="2938464"/>
            <a:ext cx="281487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>
            <a:spAutoFit/>
          </a:bodyPr>
          <a:lstStyle>
            <a:lvl1pPr marL="274638" indent="-274638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US" sz="1000"/>
              <a:t>C</a:t>
            </a:r>
            <a:r>
              <a:rPr lang="en-US" sz="1000" baseline="-25000"/>
              <a:t>3</a:t>
            </a:r>
            <a:r>
              <a:rPr lang="en-US" sz="1000"/>
              <a:t>R</a:t>
            </a:r>
          </a:p>
        </p:txBody>
      </p:sp>
      <p:sp>
        <p:nvSpPr>
          <p:cNvPr id="1523752" name="Text Box 40"/>
          <p:cNvSpPr txBox="1">
            <a:spLocks noChangeArrowheads="1"/>
          </p:cNvSpPr>
          <p:nvPr/>
        </p:nvSpPr>
        <p:spPr bwMode="auto">
          <a:xfrm>
            <a:off x="4885161" y="2963864"/>
            <a:ext cx="25583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>
            <a:spAutoFit/>
          </a:bodyPr>
          <a:lstStyle>
            <a:lvl1pPr marL="274638" indent="-274638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US" sz="1000"/>
              <a:t>MR</a:t>
            </a:r>
          </a:p>
        </p:txBody>
      </p:sp>
      <p:sp>
        <p:nvSpPr>
          <p:cNvPr id="1523753" name="Text Box 41"/>
          <p:cNvSpPr txBox="1">
            <a:spLocks noChangeArrowheads="1"/>
          </p:cNvSpPr>
          <p:nvPr/>
        </p:nvSpPr>
        <p:spPr bwMode="auto">
          <a:xfrm>
            <a:off x="5100318" y="2963864"/>
            <a:ext cx="29591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>
            <a:spAutoFit/>
          </a:bodyPr>
          <a:lstStyle>
            <a:lvl1pPr marL="274638" indent="-274638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US" sz="1000"/>
              <a:t>Fuel</a:t>
            </a:r>
          </a:p>
        </p:txBody>
      </p:sp>
      <p:sp>
        <p:nvSpPr>
          <p:cNvPr id="1523757" name="Line 45"/>
          <p:cNvSpPr>
            <a:spLocks noChangeShapeType="1"/>
          </p:cNvSpPr>
          <p:nvPr/>
        </p:nvSpPr>
        <p:spPr bwMode="auto">
          <a:xfrm>
            <a:off x="5180134" y="2730500"/>
            <a:ext cx="0" cy="5715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758" name="Text Box 46"/>
          <p:cNvSpPr txBox="1">
            <a:spLocks noChangeArrowheads="1"/>
          </p:cNvSpPr>
          <p:nvPr/>
        </p:nvSpPr>
        <p:spPr bwMode="auto">
          <a:xfrm>
            <a:off x="5836626" y="3176588"/>
            <a:ext cx="633046" cy="558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33FF"/>
                </a:solidFill>
                <a:latin typeface="Arial" pitchFamily="34" charset="0"/>
              </a:rPr>
              <a:t>LNG Storage Tanks</a:t>
            </a:r>
            <a:endParaRPr lang="en-US" sz="800" b="1">
              <a:solidFill>
                <a:srgbClr val="3333FF"/>
              </a:solidFill>
              <a:latin typeface="Arial" pitchFamily="34" charset="0"/>
            </a:endParaRPr>
          </a:p>
        </p:txBody>
      </p:sp>
      <p:cxnSp>
        <p:nvCxnSpPr>
          <p:cNvPr id="1523759" name="AutoShape 47"/>
          <p:cNvCxnSpPr>
            <a:cxnSpLocks noChangeShapeType="1"/>
            <a:stCxn id="1523744" idx="3"/>
            <a:endCxn id="1523758" idx="1"/>
          </p:cNvCxnSpPr>
          <p:nvPr/>
        </p:nvCxnSpPr>
        <p:spPr bwMode="auto">
          <a:xfrm flipV="1">
            <a:off x="5448298" y="3455988"/>
            <a:ext cx="388328" cy="23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3760" name="Text Box 48"/>
          <p:cNvSpPr txBox="1">
            <a:spLocks noChangeArrowheads="1"/>
          </p:cNvSpPr>
          <p:nvPr/>
        </p:nvSpPr>
        <p:spPr bwMode="auto">
          <a:xfrm>
            <a:off x="6833088" y="3252788"/>
            <a:ext cx="633046" cy="4064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33FF"/>
                </a:solidFill>
                <a:latin typeface="Arial" pitchFamily="34" charset="0"/>
              </a:rPr>
              <a:t>LNG Loading</a:t>
            </a:r>
            <a:endParaRPr lang="en-US" sz="800" b="1">
              <a:solidFill>
                <a:srgbClr val="3333FF"/>
              </a:solidFill>
              <a:latin typeface="Arial" pitchFamily="34" charset="0"/>
            </a:endParaRPr>
          </a:p>
        </p:txBody>
      </p:sp>
      <p:cxnSp>
        <p:nvCxnSpPr>
          <p:cNvPr id="1523761" name="AutoShape 49"/>
          <p:cNvCxnSpPr>
            <a:cxnSpLocks noChangeShapeType="1"/>
            <a:stCxn id="1523758" idx="3"/>
            <a:endCxn id="1523760" idx="1"/>
          </p:cNvCxnSpPr>
          <p:nvPr/>
        </p:nvCxnSpPr>
        <p:spPr bwMode="auto">
          <a:xfrm>
            <a:off x="6469672" y="3455988"/>
            <a:ext cx="3634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23763" name="Picture 5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73" y="3873501"/>
            <a:ext cx="732692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3765" name="AutoShape 53"/>
          <p:cNvCxnSpPr>
            <a:cxnSpLocks noChangeShapeType="1"/>
            <a:stCxn id="1523760" idx="2"/>
            <a:endCxn id="1523763" idx="0"/>
          </p:cNvCxnSpPr>
          <p:nvPr/>
        </p:nvCxnSpPr>
        <p:spPr bwMode="auto">
          <a:xfrm flipH="1">
            <a:off x="7140819" y="3659188"/>
            <a:ext cx="8792" cy="214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3772" name="Group 60"/>
          <p:cNvGrpSpPr>
            <a:grpSpLocks/>
          </p:cNvGrpSpPr>
          <p:nvPr/>
        </p:nvGrpSpPr>
        <p:grpSpPr bwMode="auto">
          <a:xfrm>
            <a:off x="7920404" y="3060701"/>
            <a:ext cx="835269" cy="911225"/>
            <a:chOff x="4902" y="1928"/>
            <a:chExt cx="570" cy="574"/>
          </a:xfrm>
        </p:grpSpPr>
        <p:sp>
          <p:nvSpPr>
            <p:cNvPr id="1523767" name="Text Box 55"/>
            <p:cNvSpPr txBox="1">
              <a:spLocks noChangeArrowheads="1"/>
            </p:cNvSpPr>
            <p:nvPr/>
          </p:nvSpPr>
          <p:spPr bwMode="auto">
            <a:xfrm>
              <a:off x="4904" y="1928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3333FF"/>
                  </a:solidFill>
                  <a:latin typeface="Arial" pitchFamily="34" charset="0"/>
                </a:rPr>
                <a:t>Utilities</a:t>
              </a:r>
              <a:endParaRPr lang="en-US" sz="800" b="1">
                <a:solidFill>
                  <a:srgbClr val="3333FF"/>
                </a:solidFill>
                <a:latin typeface="Arial" pitchFamily="34" charset="0"/>
              </a:endParaRPr>
            </a:p>
          </p:txBody>
        </p:sp>
        <p:sp>
          <p:nvSpPr>
            <p:cNvPr id="1523768" name="Text Box 56"/>
            <p:cNvSpPr txBox="1">
              <a:spLocks noChangeArrowheads="1"/>
            </p:cNvSpPr>
            <p:nvPr/>
          </p:nvSpPr>
          <p:spPr bwMode="auto">
            <a:xfrm>
              <a:off x="4904" y="2048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Power</a:t>
              </a:r>
              <a:endParaRPr lang="en-US" sz="800"/>
            </a:p>
          </p:txBody>
        </p:sp>
        <p:sp>
          <p:nvSpPr>
            <p:cNvPr id="1523769" name="Text Box 57"/>
            <p:cNvSpPr txBox="1">
              <a:spLocks noChangeArrowheads="1"/>
            </p:cNvSpPr>
            <p:nvPr/>
          </p:nvSpPr>
          <p:spPr bwMode="auto">
            <a:xfrm>
              <a:off x="4904" y="2168"/>
              <a:ext cx="568" cy="1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Cooling Water</a:t>
              </a:r>
              <a:endParaRPr lang="en-US" sz="800"/>
            </a:p>
          </p:txBody>
        </p:sp>
        <p:sp>
          <p:nvSpPr>
            <p:cNvPr id="1523770" name="Text Box 58"/>
            <p:cNvSpPr txBox="1">
              <a:spLocks noChangeArrowheads="1"/>
            </p:cNvSpPr>
            <p:nvPr/>
          </p:nvSpPr>
          <p:spPr bwMode="auto">
            <a:xfrm>
              <a:off x="4902" y="2280"/>
              <a:ext cx="570" cy="22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18288" rIns="18288" bIns="18288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228600" indent="-1143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/>
                <a:t>Waste Water Treatment</a:t>
              </a:r>
              <a:endParaRPr lang="en-US" sz="800"/>
            </a:p>
          </p:txBody>
        </p:sp>
      </p:grpSp>
      <p:sp>
        <p:nvSpPr>
          <p:cNvPr id="1523773" name="Text Box 61"/>
          <p:cNvSpPr txBox="1">
            <a:spLocks noChangeArrowheads="1"/>
          </p:cNvSpPr>
          <p:nvPr/>
        </p:nvSpPr>
        <p:spPr bwMode="auto">
          <a:xfrm>
            <a:off x="7884548" y="2798764"/>
            <a:ext cx="29591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>
            <a:spAutoFit/>
          </a:bodyPr>
          <a:lstStyle>
            <a:lvl1pPr marL="274638" indent="-274638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US" sz="1000"/>
              <a:t>Fuel</a:t>
            </a:r>
          </a:p>
        </p:txBody>
      </p:sp>
      <p:sp>
        <p:nvSpPr>
          <p:cNvPr id="1523774" name="Line 62"/>
          <p:cNvSpPr>
            <a:spLocks noChangeShapeType="1"/>
          </p:cNvSpPr>
          <p:nvPr/>
        </p:nvSpPr>
        <p:spPr bwMode="auto">
          <a:xfrm>
            <a:off x="7990742" y="2962275"/>
            <a:ext cx="1465" cy="171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775" name="Text Box 63"/>
          <p:cNvSpPr txBox="1">
            <a:spLocks noChangeArrowheads="1"/>
          </p:cNvSpPr>
          <p:nvPr/>
        </p:nvSpPr>
        <p:spPr bwMode="auto">
          <a:xfrm>
            <a:off x="6818435" y="2773363"/>
            <a:ext cx="659423" cy="2540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3333FF"/>
                </a:solidFill>
                <a:latin typeface="Arial Narrow" pitchFamily="34" charset="0"/>
              </a:rPr>
              <a:t>BOG Comp.</a:t>
            </a:r>
            <a:endParaRPr lang="en-US" sz="800">
              <a:solidFill>
                <a:srgbClr val="3333FF"/>
              </a:solidFill>
              <a:latin typeface="Arial Narrow" pitchFamily="34" charset="0"/>
            </a:endParaRPr>
          </a:p>
        </p:txBody>
      </p:sp>
      <p:cxnSp>
        <p:nvCxnSpPr>
          <p:cNvPr id="1523777" name="AutoShape 65"/>
          <p:cNvCxnSpPr>
            <a:cxnSpLocks noChangeShapeType="1"/>
            <a:stCxn id="1523775" idx="3"/>
            <a:endCxn id="1523773" idx="1"/>
          </p:cNvCxnSpPr>
          <p:nvPr/>
        </p:nvCxnSpPr>
        <p:spPr bwMode="auto">
          <a:xfrm flipV="1">
            <a:off x="7477858" y="2898792"/>
            <a:ext cx="406690" cy="1571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3778" name="AutoShape 66"/>
          <p:cNvCxnSpPr>
            <a:cxnSpLocks noChangeShapeType="1"/>
            <a:stCxn id="1523734" idx="3"/>
            <a:endCxn id="1523739" idx="1"/>
          </p:cNvCxnSpPr>
          <p:nvPr/>
        </p:nvCxnSpPr>
        <p:spPr bwMode="auto">
          <a:xfrm>
            <a:off x="178777" y="3432451"/>
            <a:ext cx="1296865" cy="132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3840" name="Line 128"/>
          <p:cNvSpPr>
            <a:spLocks noChangeShapeType="1"/>
          </p:cNvSpPr>
          <p:nvPr/>
        </p:nvSpPr>
        <p:spPr bwMode="auto">
          <a:xfrm>
            <a:off x="26377" y="5240339"/>
            <a:ext cx="9151327" cy="158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sp>
        <p:nvSpPr>
          <p:cNvPr id="1523841" name="Text Box 129"/>
          <p:cNvSpPr txBox="1">
            <a:spLocks noChangeArrowheads="1"/>
          </p:cNvSpPr>
          <p:nvPr/>
        </p:nvSpPr>
        <p:spPr bwMode="auto">
          <a:xfrm>
            <a:off x="1828800" y="5403503"/>
            <a:ext cx="2948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231775" indent="-11747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>
              <a:spcBef>
                <a:spcPct val="50000"/>
              </a:spcBef>
              <a:buFont typeface="Univers 45 Light" pitchFamily="2" charset="0"/>
              <a:buChar char="•"/>
            </a:pPr>
            <a:r>
              <a:rPr lang="en-US" sz="1000" b="1" dirty="0" err="1" smtClean="0">
                <a:latin typeface="Arial" pitchFamily="34" charset="0"/>
              </a:rPr>
              <a:t>Menghadapi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Banyak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Masalah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Disain</a:t>
            </a:r>
            <a:endParaRPr lang="en-US" sz="1000" b="1" dirty="0">
              <a:latin typeface="Arial" pitchFamily="34" charset="0"/>
            </a:endParaRPr>
          </a:p>
          <a:p>
            <a:pPr lvl="1">
              <a:spcBef>
                <a:spcPct val="50000"/>
              </a:spcBef>
              <a:buFont typeface="Univers 45 Light" pitchFamily="2" charset="0"/>
              <a:buChar char="•"/>
            </a:pPr>
            <a:r>
              <a:rPr lang="en-US" sz="1000" b="1" dirty="0" err="1" smtClean="0">
                <a:latin typeface="Arial" pitchFamily="34" charset="0"/>
              </a:rPr>
              <a:t>Melaksanakan</a:t>
            </a:r>
            <a:r>
              <a:rPr lang="en-US" sz="1000" b="1" dirty="0" smtClean="0">
                <a:latin typeface="Arial" pitchFamily="34" charset="0"/>
              </a:rPr>
              <a:t> 25</a:t>
            </a:r>
            <a:r>
              <a:rPr lang="en-US" sz="1000" b="1" dirty="0">
                <a:latin typeface="Arial" pitchFamily="34" charset="0"/>
              </a:rPr>
              <a:t>++ </a:t>
            </a:r>
            <a:r>
              <a:rPr lang="en-US" sz="1000" b="1" dirty="0" err="1" smtClean="0">
                <a:latin typeface="Arial" pitchFamily="34" charset="0"/>
              </a:rPr>
              <a:t>Modifikasi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dan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Perbaikan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Besar</a:t>
            </a:r>
            <a:endParaRPr lang="en-US" sz="1000" b="1" dirty="0">
              <a:latin typeface="Arial" pitchFamily="34" charset="0"/>
            </a:endParaRPr>
          </a:p>
        </p:txBody>
      </p:sp>
      <p:grpSp>
        <p:nvGrpSpPr>
          <p:cNvPr id="1523881" name="Group 169"/>
          <p:cNvGrpSpPr>
            <a:grpSpLocks/>
          </p:cNvGrpSpPr>
          <p:nvPr/>
        </p:nvGrpSpPr>
        <p:grpSpPr bwMode="auto">
          <a:xfrm>
            <a:off x="5788269" y="1973263"/>
            <a:ext cx="3203331" cy="3205162"/>
            <a:chOff x="3942" y="1243"/>
            <a:chExt cx="2186" cy="2019"/>
          </a:xfrm>
        </p:grpSpPr>
        <p:sp>
          <p:nvSpPr>
            <p:cNvPr id="1523850" name="Oval 138"/>
            <p:cNvSpPr>
              <a:spLocks noChangeArrowheads="1"/>
            </p:cNvSpPr>
            <p:nvPr/>
          </p:nvSpPr>
          <p:spPr bwMode="auto">
            <a:xfrm>
              <a:off x="3942" y="1243"/>
              <a:ext cx="540" cy="376"/>
            </a:xfrm>
            <a:prstGeom prst="ellipse">
              <a:avLst/>
            </a:prstGeom>
            <a:noFill/>
            <a:ln w="25400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anchor="ctr"/>
            <a:lstStyle/>
            <a:p>
              <a:endParaRPr lang="en-US"/>
            </a:p>
          </p:txBody>
        </p:sp>
        <p:sp>
          <p:nvSpPr>
            <p:cNvPr id="1523851" name="Oval 139"/>
            <p:cNvSpPr>
              <a:spLocks noChangeArrowheads="1"/>
            </p:cNvSpPr>
            <p:nvPr/>
          </p:nvSpPr>
          <p:spPr bwMode="auto">
            <a:xfrm>
              <a:off x="5290" y="2786"/>
              <a:ext cx="838" cy="476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anchor="ctr"/>
            <a:lstStyle/>
            <a:p>
              <a:endParaRPr lang="en-US"/>
            </a:p>
          </p:txBody>
        </p:sp>
      </p:grpSp>
      <p:sp>
        <p:nvSpPr>
          <p:cNvPr id="1523852" name="Text Box 140"/>
          <p:cNvSpPr txBox="1">
            <a:spLocks noChangeArrowheads="1"/>
          </p:cNvSpPr>
          <p:nvPr/>
        </p:nvSpPr>
        <p:spPr bwMode="auto">
          <a:xfrm>
            <a:off x="482111" y="3216276"/>
            <a:ext cx="715108" cy="3524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" rIns="18288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33FF"/>
                </a:solidFill>
                <a:latin typeface="Arial" pitchFamily="34" charset="0"/>
              </a:rPr>
              <a:t>Subsea Pipeline</a:t>
            </a:r>
            <a:endParaRPr lang="en-US" sz="1000">
              <a:latin typeface="Arial Narrow" pitchFamily="34" charset="0"/>
            </a:endParaRPr>
          </a:p>
        </p:txBody>
      </p:sp>
      <p:grpSp>
        <p:nvGrpSpPr>
          <p:cNvPr id="1523878" name="Group 166"/>
          <p:cNvGrpSpPr>
            <a:grpSpLocks/>
          </p:cNvGrpSpPr>
          <p:nvPr/>
        </p:nvGrpSpPr>
        <p:grpSpPr bwMode="auto">
          <a:xfrm>
            <a:off x="76199" y="1625602"/>
            <a:ext cx="8710247" cy="3022601"/>
            <a:chOff x="44" y="1024"/>
            <a:chExt cx="5944" cy="1904"/>
          </a:xfrm>
        </p:grpSpPr>
        <p:sp>
          <p:nvSpPr>
            <p:cNvPr id="1523784" name="Text Box 72"/>
            <p:cNvSpPr txBox="1">
              <a:spLocks noChangeArrowheads="1"/>
            </p:cNvSpPr>
            <p:nvPr/>
          </p:nvSpPr>
          <p:spPr bwMode="auto">
            <a:xfrm>
              <a:off x="1552" y="2346"/>
              <a:ext cx="588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folHlink"/>
                  </a:solidFill>
                  <a:latin typeface="Arial" pitchFamily="34" charset="0"/>
                </a:rPr>
                <a:t>AGRU Low Performance due to HC Carry-over</a:t>
              </a:r>
            </a:p>
          </p:txBody>
        </p:sp>
        <p:sp>
          <p:nvSpPr>
            <p:cNvPr id="1523779" name="Text Box 67"/>
            <p:cNvSpPr txBox="1">
              <a:spLocks noChangeArrowheads="1"/>
            </p:cNvSpPr>
            <p:nvPr/>
          </p:nvSpPr>
          <p:spPr bwMode="auto">
            <a:xfrm>
              <a:off x="998" y="2608"/>
              <a:ext cx="46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HC Liquid Carry-Over</a:t>
              </a:r>
            </a:p>
          </p:txBody>
        </p:sp>
        <p:sp>
          <p:nvSpPr>
            <p:cNvPr id="1523792" name="Text Box 80"/>
            <p:cNvSpPr txBox="1">
              <a:spLocks noChangeArrowheads="1"/>
            </p:cNvSpPr>
            <p:nvPr/>
          </p:nvSpPr>
          <p:spPr bwMode="auto">
            <a:xfrm>
              <a:off x="2938" y="2371"/>
              <a:ext cx="5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No C</a:t>
              </a:r>
              <a:r>
                <a:rPr lang="en-US" sz="1000" baseline="-25000" dirty="0">
                  <a:solidFill>
                    <a:schemeClr val="folHlink"/>
                  </a:solidFill>
                  <a:latin typeface="Arial" pitchFamily="34" charset="0"/>
                </a:rPr>
                <a:t>2</a:t>
              </a: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R Production</a:t>
              </a:r>
            </a:p>
          </p:txBody>
        </p:sp>
        <p:sp>
          <p:nvSpPr>
            <p:cNvPr id="1523796" name="Text Box 84"/>
            <p:cNvSpPr txBox="1">
              <a:spLocks noChangeArrowheads="1"/>
            </p:cNvSpPr>
            <p:nvPr/>
          </p:nvSpPr>
          <p:spPr bwMode="auto">
            <a:xfrm>
              <a:off x="3979" y="1682"/>
              <a:ext cx="45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Tank-2 Roof Rupture</a:t>
              </a:r>
            </a:p>
          </p:txBody>
        </p:sp>
        <p:sp>
          <p:nvSpPr>
            <p:cNvPr id="1523803" name="Text Box 91"/>
            <p:cNvSpPr txBox="1">
              <a:spLocks noChangeArrowheads="1"/>
            </p:cNvSpPr>
            <p:nvPr/>
          </p:nvSpPr>
          <p:spPr bwMode="auto">
            <a:xfrm>
              <a:off x="2480" y="1255"/>
              <a:ext cx="58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Hot Air Recirculation Problem</a:t>
              </a:r>
            </a:p>
          </p:txBody>
        </p:sp>
        <p:sp>
          <p:nvSpPr>
            <p:cNvPr id="1523814" name="Text Box 102"/>
            <p:cNvSpPr txBox="1">
              <a:spLocks noChangeArrowheads="1"/>
            </p:cNvSpPr>
            <p:nvPr/>
          </p:nvSpPr>
          <p:spPr bwMode="auto">
            <a:xfrm>
              <a:off x="3416" y="2371"/>
              <a:ext cx="58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Expanders Manufacturer Defect</a:t>
              </a:r>
            </a:p>
          </p:txBody>
        </p:sp>
        <p:sp>
          <p:nvSpPr>
            <p:cNvPr id="1523817" name="Text Box 105"/>
            <p:cNvSpPr txBox="1">
              <a:spLocks noChangeArrowheads="1"/>
            </p:cNvSpPr>
            <p:nvPr/>
          </p:nvSpPr>
          <p:spPr bwMode="auto">
            <a:xfrm>
              <a:off x="1558" y="1488"/>
              <a:ext cx="589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Acid Gas Incinerator (AGI) Refractory problem</a:t>
              </a:r>
            </a:p>
          </p:txBody>
        </p:sp>
        <p:sp>
          <p:nvSpPr>
            <p:cNvPr id="1523824" name="Rectangle 112"/>
            <p:cNvSpPr>
              <a:spLocks noChangeArrowheads="1"/>
            </p:cNvSpPr>
            <p:nvPr/>
          </p:nvSpPr>
          <p:spPr bwMode="auto">
            <a:xfrm>
              <a:off x="5393" y="2509"/>
              <a:ext cx="5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PWT Under Design</a:t>
              </a:r>
            </a:p>
          </p:txBody>
        </p:sp>
        <p:sp>
          <p:nvSpPr>
            <p:cNvPr id="1523827" name="Rectangle 115"/>
            <p:cNvSpPr>
              <a:spLocks noChangeArrowheads="1"/>
            </p:cNvSpPr>
            <p:nvPr/>
          </p:nvSpPr>
          <p:spPr bwMode="auto">
            <a:xfrm>
              <a:off x="3120" y="1024"/>
              <a:ext cx="69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Dry Gas Seal  (DGS) Problem</a:t>
              </a:r>
            </a:p>
          </p:txBody>
        </p:sp>
        <p:sp>
          <p:nvSpPr>
            <p:cNvPr id="1523829" name="Rectangle 117"/>
            <p:cNvSpPr>
              <a:spLocks noChangeArrowheads="1"/>
            </p:cNvSpPr>
            <p:nvPr/>
          </p:nvSpPr>
          <p:spPr bwMode="auto">
            <a:xfrm>
              <a:off x="44" y="1776"/>
              <a:ext cx="47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Choke Oversize</a:t>
              </a:r>
            </a:p>
          </p:txBody>
        </p:sp>
        <p:sp>
          <p:nvSpPr>
            <p:cNvPr id="1523853" name="Text Box 141"/>
            <p:cNvSpPr txBox="1">
              <a:spLocks noChangeArrowheads="1"/>
            </p:cNvSpPr>
            <p:nvPr/>
          </p:nvSpPr>
          <p:spPr bwMode="auto">
            <a:xfrm>
              <a:off x="274" y="2265"/>
              <a:ext cx="555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folHlink"/>
                  </a:solidFill>
                  <a:latin typeface="Arial" pitchFamily="34" charset="0"/>
                </a:rPr>
                <a:t>VRA Subsea Pipeline Leak</a:t>
              </a:r>
            </a:p>
          </p:txBody>
        </p:sp>
        <p:sp>
          <p:nvSpPr>
            <p:cNvPr id="1523857" name="Text Box 145"/>
            <p:cNvSpPr txBox="1">
              <a:spLocks noChangeArrowheads="1"/>
            </p:cNvSpPr>
            <p:nvPr/>
          </p:nvSpPr>
          <p:spPr bwMode="auto">
            <a:xfrm>
              <a:off x="2337" y="2515"/>
              <a:ext cx="50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Dryer Bed Failures</a:t>
              </a:r>
            </a:p>
          </p:txBody>
        </p:sp>
        <p:sp>
          <p:nvSpPr>
            <p:cNvPr id="1523861" name="Rectangle 149"/>
            <p:cNvSpPr>
              <a:spLocks noChangeArrowheads="1"/>
            </p:cNvSpPr>
            <p:nvPr/>
          </p:nvSpPr>
          <p:spPr bwMode="auto">
            <a:xfrm>
              <a:off x="4560" y="1535"/>
              <a:ext cx="6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solidFill>
                    <a:schemeClr val="folHlink"/>
                  </a:solidFill>
                  <a:latin typeface="Arial" pitchFamily="34" charset="0"/>
                </a:rPr>
                <a:t>BOG DGS Problem</a:t>
              </a:r>
            </a:p>
          </p:txBody>
        </p:sp>
        <p:sp>
          <p:nvSpPr>
            <p:cNvPr id="1523863" name="Text Box 151"/>
            <p:cNvSpPr txBox="1">
              <a:spLocks noChangeArrowheads="1"/>
            </p:cNvSpPr>
            <p:nvPr/>
          </p:nvSpPr>
          <p:spPr bwMode="auto">
            <a:xfrm>
              <a:off x="2488" y="1629"/>
              <a:ext cx="49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dirty="0">
                  <a:solidFill>
                    <a:schemeClr val="folHlink"/>
                  </a:solidFill>
                  <a:latin typeface="Arial" pitchFamily="34" charset="0"/>
                </a:rPr>
                <a:t>HPMR Big    O-Ring Failure</a:t>
              </a:r>
            </a:p>
          </p:txBody>
        </p:sp>
      </p:grpSp>
      <p:sp>
        <p:nvSpPr>
          <p:cNvPr id="1523875" name="Freeform 163"/>
          <p:cNvSpPr>
            <a:spLocks/>
          </p:cNvSpPr>
          <p:nvPr/>
        </p:nvSpPr>
        <p:spPr bwMode="auto">
          <a:xfrm>
            <a:off x="6399334" y="2917825"/>
            <a:ext cx="414703" cy="217488"/>
          </a:xfrm>
          <a:custGeom>
            <a:avLst/>
            <a:gdLst>
              <a:gd name="T0" fmla="*/ 0 w 283"/>
              <a:gd name="T1" fmla="*/ 137 h 137"/>
              <a:gd name="T2" fmla="*/ 0 w 283"/>
              <a:gd name="T3" fmla="*/ 0 h 137"/>
              <a:gd name="T4" fmla="*/ 283 w 283"/>
              <a:gd name="T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" h="137">
                <a:moveTo>
                  <a:pt x="0" y="137"/>
                </a:moveTo>
                <a:lnTo>
                  <a:pt x="0" y="0"/>
                </a:lnTo>
                <a:lnTo>
                  <a:pt x="283" y="0"/>
                </a:lnTo>
              </a:path>
            </a:pathLst>
          </a:custGeom>
          <a:noFill/>
          <a:ln w="9525" cap="flat" cmpd="sng">
            <a:solidFill>
              <a:srgbClr val="96969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/>
          <a:p>
            <a:endParaRPr lang="en-US"/>
          </a:p>
        </p:txBody>
      </p:sp>
      <p:grpSp>
        <p:nvGrpSpPr>
          <p:cNvPr id="1523883" name="Group 171"/>
          <p:cNvGrpSpPr>
            <a:grpSpLocks/>
          </p:cNvGrpSpPr>
          <p:nvPr/>
        </p:nvGrpSpPr>
        <p:grpSpPr bwMode="auto">
          <a:xfrm>
            <a:off x="-50556" y="1193006"/>
            <a:ext cx="8993066" cy="4064001"/>
            <a:chOff x="-37" y="768"/>
            <a:chExt cx="6137" cy="2560"/>
          </a:xfrm>
        </p:grpSpPr>
        <p:grpSp>
          <p:nvGrpSpPr>
            <p:cNvPr id="1523880" name="Group 168"/>
            <p:cNvGrpSpPr>
              <a:grpSpLocks/>
            </p:cNvGrpSpPr>
            <p:nvPr/>
          </p:nvGrpSpPr>
          <p:grpSpPr bwMode="auto">
            <a:xfrm>
              <a:off x="-37" y="768"/>
              <a:ext cx="6137" cy="2560"/>
              <a:chOff x="-37" y="768"/>
              <a:chExt cx="6137" cy="2560"/>
            </a:xfrm>
          </p:grpSpPr>
          <p:sp>
            <p:nvSpPr>
              <p:cNvPr id="1523791" name="Line 79"/>
              <p:cNvSpPr>
                <a:spLocks noChangeShapeType="1"/>
              </p:cNvSpPr>
              <p:nvPr/>
            </p:nvSpPr>
            <p:spPr bwMode="auto">
              <a:xfrm flipH="1">
                <a:off x="1791" y="2746"/>
                <a:ext cx="6" cy="174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523860" name="Line 148"/>
              <p:cNvSpPr>
                <a:spLocks noChangeShapeType="1"/>
              </p:cNvSpPr>
              <p:nvPr/>
            </p:nvSpPr>
            <p:spPr bwMode="auto">
              <a:xfrm>
                <a:off x="2564" y="2704"/>
                <a:ext cx="1" cy="201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/>
              <a:lstStyle/>
              <a:p>
                <a:endParaRPr lang="en-US"/>
              </a:p>
            </p:txBody>
          </p:sp>
          <p:grpSp>
            <p:nvGrpSpPr>
              <p:cNvPr id="1523879" name="Group 167"/>
              <p:cNvGrpSpPr>
                <a:grpSpLocks/>
              </p:cNvGrpSpPr>
              <p:nvPr/>
            </p:nvGrpSpPr>
            <p:grpSpPr bwMode="auto">
              <a:xfrm>
                <a:off x="-37" y="768"/>
                <a:ext cx="6137" cy="2560"/>
                <a:chOff x="-36" y="704"/>
                <a:chExt cx="6137" cy="2560"/>
              </a:xfrm>
            </p:grpSpPr>
            <p:sp>
              <p:nvSpPr>
                <p:cNvPr id="152386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787" y="897"/>
                  <a:ext cx="359" cy="117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10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1956" y="1137"/>
                  <a:ext cx="538" cy="234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78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59" y="2947"/>
                  <a:ext cx="571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D-1004 Modification (TAR) </a:t>
                  </a:r>
                </a:p>
              </p:txBody>
            </p:sp>
            <p:sp>
              <p:nvSpPr>
                <p:cNvPr id="152378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482" y="2814"/>
                  <a:ext cx="690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Vortex Breaker Modification (TAR) </a:t>
                  </a:r>
                </a:p>
              </p:txBody>
            </p:sp>
            <p:sp>
              <p:nvSpPr>
                <p:cNvPr id="152379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904" y="2780"/>
                  <a:ext cx="690" cy="3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Scrub Column Modification (TAR) </a:t>
                  </a:r>
                </a:p>
              </p:txBody>
            </p:sp>
            <p:sp>
              <p:nvSpPr>
                <p:cNvPr id="152379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950" y="1277"/>
                  <a:ext cx="524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Tank-2 Repair</a:t>
                  </a:r>
                </a:p>
              </p:txBody>
            </p:sp>
            <p:sp>
              <p:nvSpPr>
                <p:cNvPr id="1523799" name="Oval 87"/>
                <p:cNvSpPr>
                  <a:spLocks noChangeArrowheads="1"/>
                </p:cNvSpPr>
                <p:nvPr/>
              </p:nvSpPr>
              <p:spPr bwMode="auto">
                <a:xfrm>
                  <a:off x="4358" y="1344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00" name="Oval 88"/>
                <p:cNvSpPr>
                  <a:spLocks noChangeArrowheads="1"/>
                </p:cNvSpPr>
                <p:nvPr/>
              </p:nvSpPr>
              <p:spPr bwMode="auto">
                <a:xfrm>
                  <a:off x="3382" y="3003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01" name="Oval 89"/>
                <p:cNvSpPr>
                  <a:spLocks noChangeArrowheads="1"/>
                </p:cNvSpPr>
                <p:nvPr/>
              </p:nvSpPr>
              <p:spPr bwMode="auto">
                <a:xfrm>
                  <a:off x="1956" y="300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02" name="Oval 90"/>
                <p:cNvSpPr>
                  <a:spLocks noChangeArrowheads="1"/>
                </p:cNvSpPr>
                <p:nvPr/>
              </p:nvSpPr>
              <p:spPr bwMode="auto">
                <a:xfrm>
                  <a:off x="1096" y="2987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05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372" y="704"/>
                  <a:ext cx="695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AFC Motor Replacements</a:t>
                  </a:r>
                </a:p>
              </p:txBody>
            </p:sp>
            <p:sp>
              <p:nvSpPr>
                <p:cNvPr id="152380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751" y="704"/>
                  <a:ext cx="588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HAR Shielding</a:t>
                  </a:r>
                </a:p>
              </p:txBody>
            </p:sp>
            <p:sp>
              <p:nvSpPr>
                <p:cNvPr id="152380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255" y="944"/>
                  <a:ext cx="720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C</a:t>
                  </a:r>
                  <a:r>
                    <a:rPr lang="en-US" sz="1000" baseline="-25000" dirty="0">
                      <a:latin typeface="Arial" pitchFamily="34" charset="0"/>
                    </a:rPr>
                    <a:t>3</a:t>
                  </a:r>
                  <a:r>
                    <a:rPr lang="en-US" sz="1000" dirty="0">
                      <a:latin typeface="Arial" pitchFamily="34" charset="0"/>
                    </a:rPr>
                    <a:t> PRV Re-setting (TAR)</a:t>
                  </a:r>
                </a:p>
              </p:txBody>
            </p:sp>
            <p:sp>
              <p:nvSpPr>
                <p:cNvPr id="1523811" name="Oval 99"/>
                <p:cNvSpPr>
                  <a:spLocks noChangeArrowheads="1"/>
                </p:cNvSpPr>
                <p:nvPr/>
              </p:nvSpPr>
              <p:spPr bwMode="auto">
                <a:xfrm>
                  <a:off x="1865" y="108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12" name="Oval 100"/>
                <p:cNvSpPr>
                  <a:spLocks noChangeArrowheads="1"/>
                </p:cNvSpPr>
                <p:nvPr/>
              </p:nvSpPr>
              <p:spPr bwMode="auto">
                <a:xfrm>
                  <a:off x="2237" y="84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13" name="Oval 101"/>
                <p:cNvSpPr>
                  <a:spLocks noChangeArrowheads="1"/>
                </p:cNvSpPr>
                <p:nvPr/>
              </p:nvSpPr>
              <p:spPr bwMode="auto">
                <a:xfrm>
                  <a:off x="3007" y="817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16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801" y="2857"/>
                  <a:ext cx="690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Turbo Expander Repair</a:t>
                  </a:r>
                </a:p>
              </p:txBody>
            </p:sp>
            <p:sp>
              <p:nvSpPr>
                <p:cNvPr id="152381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935" y="1171"/>
                  <a:ext cx="433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AGI Repair</a:t>
                  </a:r>
                </a:p>
              </p:txBody>
            </p:sp>
            <p:sp>
              <p:nvSpPr>
                <p:cNvPr id="152382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299" y="2830"/>
                  <a:ext cx="802" cy="4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Build Temporary   &amp; New Permanent PWT Plant</a:t>
                  </a:r>
                </a:p>
              </p:txBody>
            </p:sp>
            <p:sp>
              <p:nvSpPr>
                <p:cNvPr id="152382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74" y="736"/>
                  <a:ext cx="767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DGS Temporary   &amp; Fix Repairs</a:t>
                  </a:r>
                </a:p>
              </p:txBody>
            </p:sp>
            <p:sp>
              <p:nvSpPr>
                <p:cNvPr id="152383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" y="1088"/>
                  <a:ext cx="704" cy="4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Choke Replacement Program (TAR)</a:t>
                  </a:r>
                </a:p>
              </p:txBody>
            </p:sp>
            <p:sp>
              <p:nvSpPr>
                <p:cNvPr id="1523833" name="Oval 121"/>
                <p:cNvSpPr>
                  <a:spLocks noChangeArrowheads="1"/>
                </p:cNvSpPr>
                <p:nvPr/>
              </p:nvSpPr>
              <p:spPr bwMode="auto">
                <a:xfrm>
                  <a:off x="4153" y="84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34" name="Oval 122"/>
                <p:cNvSpPr>
                  <a:spLocks noChangeArrowheads="1"/>
                </p:cNvSpPr>
                <p:nvPr/>
              </p:nvSpPr>
              <p:spPr bwMode="auto">
                <a:xfrm>
                  <a:off x="5718" y="2772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35" name="Oval 123"/>
                <p:cNvSpPr>
                  <a:spLocks noChangeArrowheads="1"/>
                </p:cNvSpPr>
                <p:nvPr/>
              </p:nvSpPr>
              <p:spPr bwMode="auto">
                <a:xfrm>
                  <a:off x="1268" y="1282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45" name="Oval 133"/>
                <p:cNvSpPr>
                  <a:spLocks noChangeArrowheads="1"/>
                </p:cNvSpPr>
                <p:nvPr/>
              </p:nvSpPr>
              <p:spPr bwMode="auto">
                <a:xfrm>
                  <a:off x="355" y="142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5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-36" y="2692"/>
                  <a:ext cx="504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>
                      <a:latin typeface="Arial" pitchFamily="34" charset="0"/>
                    </a:rPr>
                    <a:t>Pipeline Repair </a:t>
                  </a:r>
                </a:p>
              </p:txBody>
            </p:sp>
            <p:sp>
              <p:nvSpPr>
                <p:cNvPr id="1523855" name="Oval 143"/>
                <p:cNvSpPr>
                  <a:spLocks noChangeArrowheads="1"/>
                </p:cNvSpPr>
                <p:nvPr/>
              </p:nvSpPr>
              <p:spPr bwMode="auto">
                <a:xfrm>
                  <a:off x="407" y="2736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58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225" y="2896"/>
                  <a:ext cx="679" cy="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45720" tIns="0" rIns="4572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Dryer Repair &amp; Hg Catalyst replacement  </a:t>
                  </a:r>
                </a:p>
              </p:txBody>
            </p:sp>
            <p:sp>
              <p:nvSpPr>
                <p:cNvPr id="1523859" name="Oval 147"/>
                <p:cNvSpPr>
                  <a:spLocks noChangeArrowheads="1"/>
                </p:cNvSpPr>
                <p:nvPr/>
              </p:nvSpPr>
              <p:spPr bwMode="auto">
                <a:xfrm>
                  <a:off x="2539" y="2832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5163" y="1079"/>
                  <a:ext cx="382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BOG Repair</a:t>
                  </a:r>
                </a:p>
              </p:txBody>
            </p:sp>
            <p:sp>
              <p:nvSpPr>
                <p:cNvPr id="152386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2133" y="1603"/>
                  <a:ext cx="414" cy="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000" dirty="0">
                      <a:latin typeface="Arial" pitchFamily="34" charset="0"/>
                    </a:rPr>
                    <a:t>HPMR Repair</a:t>
                  </a:r>
                </a:p>
              </p:txBody>
            </p:sp>
            <p:sp>
              <p:nvSpPr>
                <p:cNvPr id="1523865" name="Oval 153"/>
                <p:cNvSpPr>
                  <a:spLocks noChangeArrowheads="1"/>
                </p:cNvSpPr>
                <p:nvPr/>
              </p:nvSpPr>
              <p:spPr bwMode="auto">
                <a:xfrm>
                  <a:off x="2442" y="1717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66" name="Oval 154"/>
                <p:cNvSpPr>
                  <a:spLocks noChangeArrowheads="1"/>
                </p:cNvSpPr>
                <p:nvPr/>
              </p:nvSpPr>
              <p:spPr bwMode="auto">
                <a:xfrm>
                  <a:off x="4293" y="2968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0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909" y="891"/>
                  <a:ext cx="96" cy="304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09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2297" y="897"/>
                  <a:ext cx="406" cy="38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3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63" y="1468"/>
                  <a:ext cx="14" cy="26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790" name="Line 78"/>
                <p:cNvSpPr>
                  <a:spLocks noChangeShapeType="1"/>
                </p:cNvSpPr>
                <p:nvPr/>
              </p:nvSpPr>
              <p:spPr bwMode="auto">
                <a:xfrm>
                  <a:off x="1096" y="2689"/>
                  <a:ext cx="18" cy="298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795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130" y="2494"/>
                  <a:ext cx="50" cy="32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79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169" y="1468"/>
                  <a:ext cx="14" cy="201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15" name="Line 103"/>
                <p:cNvSpPr>
                  <a:spLocks noChangeShapeType="1"/>
                </p:cNvSpPr>
                <p:nvPr/>
              </p:nvSpPr>
              <p:spPr bwMode="auto">
                <a:xfrm>
                  <a:off x="3898" y="2580"/>
                  <a:ext cx="248" cy="294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19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1330" y="1356"/>
                  <a:ext cx="322" cy="36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56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366" y="2496"/>
                  <a:ext cx="65" cy="192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69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512" y="1746"/>
                  <a:ext cx="191" cy="0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1523876" name="Oval 164"/>
                <p:cNvSpPr>
                  <a:spLocks noChangeArrowheads="1"/>
                </p:cNvSpPr>
                <p:nvPr/>
              </p:nvSpPr>
              <p:spPr bwMode="auto">
                <a:xfrm>
                  <a:off x="5097" y="1172"/>
                  <a:ext cx="60" cy="60"/>
                </a:xfrm>
                <a:prstGeom prst="ellipse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anchor="ctr"/>
                <a:lstStyle/>
                <a:p>
                  <a:endParaRPr lang="en-US"/>
                </a:p>
              </p:txBody>
            </p:sp>
            <p:sp>
              <p:nvSpPr>
                <p:cNvPr id="152387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4941" y="1231"/>
                  <a:ext cx="156" cy="221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523882" name="Line 170"/>
            <p:cNvSpPr>
              <a:spLocks noChangeShapeType="1"/>
            </p:cNvSpPr>
            <p:nvPr/>
          </p:nvSpPr>
          <p:spPr bwMode="auto">
            <a:xfrm>
              <a:off x="5678" y="2715"/>
              <a:ext cx="1" cy="17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/>
            <a:lstStyle/>
            <a:p>
              <a:endParaRPr lang="en-US"/>
            </a:p>
          </p:txBody>
        </p:sp>
      </p:grpSp>
      <p:sp>
        <p:nvSpPr>
          <p:cNvPr id="118" name="Text Box 129"/>
          <p:cNvSpPr txBox="1">
            <a:spLocks noChangeArrowheads="1"/>
          </p:cNvSpPr>
          <p:nvPr/>
        </p:nvSpPr>
        <p:spPr bwMode="auto">
          <a:xfrm>
            <a:off x="4724400" y="5410200"/>
            <a:ext cx="294835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231775" indent="-11747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>
              <a:spcBef>
                <a:spcPct val="50000"/>
              </a:spcBef>
              <a:buFont typeface="Univers 45 Light" pitchFamily="2" charset="0"/>
              <a:buChar char="•"/>
            </a:pPr>
            <a:r>
              <a:rPr lang="en-US" sz="1000" b="1" dirty="0" err="1" smtClean="0">
                <a:latin typeface="Arial" pitchFamily="34" charset="0"/>
              </a:rPr>
              <a:t>Mensinergikan</a:t>
            </a:r>
            <a:r>
              <a:rPr lang="en-US" sz="1000" b="1" dirty="0" smtClean="0">
                <a:latin typeface="Arial" pitchFamily="34" charset="0"/>
              </a:rPr>
              <a:t> non-BP </a:t>
            </a:r>
            <a:r>
              <a:rPr lang="en-US" sz="1000" b="1" dirty="0" err="1" smtClean="0">
                <a:latin typeface="Arial" pitchFamily="34" charset="0"/>
              </a:rPr>
              <a:t>dan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>
                <a:latin typeface="Arial" pitchFamily="34" charset="0"/>
              </a:rPr>
              <a:t>non Oil &amp; </a:t>
            </a:r>
            <a:r>
              <a:rPr lang="en-US" sz="1000" b="1" dirty="0" smtClean="0">
                <a:latin typeface="Arial" pitchFamily="34" charset="0"/>
              </a:rPr>
              <a:t>Gas</a:t>
            </a:r>
            <a:endParaRPr lang="en-US" sz="1000" b="1" dirty="0">
              <a:latin typeface="Arial" pitchFamily="34" charset="0"/>
            </a:endParaRPr>
          </a:p>
          <a:p>
            <a:pPr lvl="1">
              <a:spcBef>
                <a:spcPct val="50000"/>
              </a:spcBef>
              <a:buFont typeface="Univers 45 Light" pitchFamily="2" charset="0"/>
              <a:buChar char="•"/>
            </a:pPr>
            <a:r>
              <a:rPr lang="en-US" sz="1000" b="1" dirty="0" err="1" smtClean="0">
                <a:latin typeface="Arial" pitchFamily="34" charset="0"/>
              </a:rPr>
              <a:t>Pengadaan</a:t>
            </a:r>
            <a:r>
              <a:rPr lang="en-US" sz="1000" b="1" dirty="0" smtClean="0">
                <a:latin typeface="Arial" pitchFamily="34" charset="0"/>
              </a:rPr>
              <a:t> Material</a:t>
            </a:r>
            <a:endParaRPr lang="en-US" sz="1000" b="1" dirty="0">
              <a:latin typeface="Arial" pitchFamily="34" charset="0"/>
            </a:endParaRPr>
          </a:p>
          <a:p>
            <a:pPr lvl="1">
              <a:spcBef>
                <a:spcPct val="50000"/>
              </a:spcBef>
              <a:buFont typeface="Univers 45 Light" pitchFamily="2" charset="0"/>
              <a:buChar char="•"/>
            </a:pPr>
            <a:r>
              <a:rPr lang="en-US" sz="1000" b="1" dirty="0" err="1" smtClean="0">
                <a:latin typeface="Arial" pitchFamily="34" charset="0"/>
              </a:rPr>
              <a:t>Mendapatkan</a:t>
            </a:r>
            <a:r>
              <a:rPr lang="en-US" sz="1000" b="1" dirty="0" smtClean="0">
                <a:latin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</a:rPr>
              <a:t>Operasi</a:t>
            </a:r>
            <a:r>
              <a:rPr lang="en-US" sz="1000" b="1" dirty="0" smtClean="0">
                <a:latin typeface="Arial" pitchFamily="34" charset="0"/>
              </a:rPr>
              <a:t> yang </a:t>
            </a:r>
            <a:r>
              <a:rPr lang="en-US" sz="1000" b="1" dirty="0" err="1" smtClean="0">
                <a:latin typeface="Arial" pitchFamily="34" charset="0"/>
              </a:rPr>
              <a:t>Stabil</a:t>
            </a:r>
            <a:endParaRPr lang="en-US" sz="1000" b="1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343400" cy="579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533400"/>
            <a:ext cx="3865109" cy="5791200"/>
          </a:xfrm>
          <a:prstGeom prst="rect">
            <a:avLst/>
          </a:prstGeom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 rot="10800000">
            <a:off x="8382000" y="64008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92" y="77786"/>
            <a:ext cx="8868508" cy="9128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Melanjutkan</a:t>
            </a:r>
            <a:r>
              <a:rPr lang="en-US" dirty="0" smtClean="0"/>
              <a:t> Start-up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Temporary Waste Water Treatment Plant</a:t>
            </a:r>
            <a:endParaRPr lang="en-US" dirty="0"/>
          </a:p>
        </p:txBody>
      </p:sp>
      <p:pic>
        <p:nvPicPr>
          <p:cNvPr id="1600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" y="1470025"/>
            <a:ext cx="5130312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0516" name="Text Box 4"/>
          <p:cNvSpPr txBox="1">
            <a:spLocks noChangeArrowheads="1"/>
          </p:cNvSpPr>
          <p:nvPr/>
        </p:nvSpPr>
        <p:spPr bwMode="auto">
          <a:xfrm>
            <a:off x="5591175" y="1371600"/>
            <a:ext cx="3345473" cy="10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hangingPunct="0">
              <a:spcBef>
                <a:spcPct val="30000"/>
              </a:spcBef>
              <a:buClrTx/>
              <a:buFontTx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Arial" pitchFamily="34" charset="0"/>
              </a:rPr>
              <a:t>Mengapa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</a:rPr>
              <a:t>?</a:t>
            </a:r>
            <a:endParaRPr lang="en-US" sz="16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High COD, Phenol </a:t>
            </a:r>
            <a:r>
              <a:rPr lang="en-US" sz="1400" dirty="0" err="1" smtClean="0">
                <a:latin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senyawa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hidrokarbon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aromatik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terlarut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dalam</a:t>
            </a:r>
            <a:r>
              <a:rPr lang="en-US" sz="1400" dirty="0" smtClean="0">
                <a:latin typeface="Arial" pitchFamily="34" charset="0"/>
              </a:rPr>
              <a:t> air yang </a:t>
            </a:r>
            <a:r>
              <a:rPr lang="en-US" sz="1400" dirty="0" err="1" smtClean="0">
                <a:latin typeface="Arial" pitchFamily="34" charset="0"/>
              </a:rPr>
              <a:t>ada</a:t>
            </a:r>
            <a:r>
              <a:rPr lang="en-US" sz="1400" dirty="0" smtClean="0">
                <a:latin typeface="Arial" pitchFamily="34" charset="0"/>
              </a:rPr>
              <a:t> di </a:t>
            </a:r>
            <a:r>
              <a:rPr lang="en-US" sz="1400" dirty="0">
                <a:latin typeface="Arial" pitchFamily="34" charset="0"/>
              </a:rPr>
              <a:t>Produced </a:t>
            </a:r>
            <a:r>
              <a:rPr lang="en-US" sz="1400" dirty="0" smtClean="0">
                <a:latin typeface="Arial" pitchFamily="34" charset="0"/>
              </a:rPr>
              <a:t>Water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600517" name="Text Box 5"/>
          <p:cNvSpPr txBox="1">
            <a:spLocks noChangeArrowheads="1"/>
          </p:cNvSpPr>
          <p:nvPr/>
        </p:nvSpPr>
        <p:spPr bwMode="auto">
          <a:xfrm>
            <a:off x="5627076" y="2667000"/>
            <a:ext cx="3345474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hangingPunct="0">
              <a:spcBef>
                <a:spcPct val="30000"/>
              </a:spcBef>
              <a:buClrTx/>
              <a:buFontTx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Arial" pitchFamily="34" charset="0"/>
              </a:rPr>
              <a:t>Lingkup</a:t>
            </a:r>
            <a:endParaRPr lang="en-US" sz="16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Dissolved Air Flotation (DAF)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Bio-reactor for COD Treatment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Sand &amp; Activated Carbon Filters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>
                <a:latin typeface="Arial" pitchFamily="34" charset="0"/>
              </a:rPr>
              <a:t>Cetco</a:t>
            </a:r>
            <a:r>
              <a:rPr lang="en-US" sz="1400" dirty="0">
                <a:latin typeface="Arial" pitchFamily="34" charset="0"/>
              </a:rPr>
              <a:t> Unit for Oil removal</a:t>
            </a:r>
          </a:p>
        </p:txBody>
      </p:sp>
      <p:sp>
        <p:nvSpPr>
          <p:cNvPr id="1600518" name="Text Box 6"/>
          <p:cNvSpPr txBox="1">
            <a:spLocks noChangeArrowheads="1"/>
          </p:cNvSpPr>
          <p:nvPr/>
        </p:nvSpPr>
        <p:spPr bwMode="auto">
          <a:xfrm>
            <a:off x="5591175" y="4373838"/>
            <a:ext cx="3277333" cy="126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hangingPunct="0">
              <a:spcBef>
                <a:spcPct val="30000"/>
              </a:spcBef>
              <a:buClrTx/>
              <a:buFontTx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Arial" pitchFamily="34" charset="0"/>
              </a:rPr>
              <a:t>Sekarang</a:t>
            </a:r>
            <a:endParaRPr lang="en-US" sz="16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Sudah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dibangun</a:t>
            </a:r>
            <a:r>
              <a:rPr lang="en-US" sz="1400" dirty="0" smtClean="0">
                <a:latin typeface="Arial" pitchFamily="34" charset="0"/>
              </a:rPr>
              <a:t> Waste </a:t>
            </a:r>
            <a:r>
              <a:rPr lang="en-US" sz="1400" dirty="0">
                <a:latin typeface="Arial" pitchFamily="34" charset="0"/>
              </a:rPr>
              <a:t>Water Treatment </a:t>
            </a:r>
            <a:r>
              <a:rPr lang="en-US" sz="1400" dirty="0" smtClean="0">
                <a:latin typeface="Arial" pitchFamily="34" charset="0"/>
              </a:rPr>
              <a:t>Plant </a:t>
            </a:r>
            <a:r>
              <a:rPr lang="en-US" sz="1400" dirty="0" err="1" smtClean="0">
                <a:latin typeface="Arial" pitchFamily="34" charset="0"/>
              </a:rPr>
              <a:t>Baru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Berhasil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Mengatasi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Masalah</a:t>
            </a:r>
            <a:r>
              <a:rPr lang="en-US" sz="1400" dirty="0" smtClean="0">
                <a:latin typeface="Arial" pitchFamily="34" charset="0"/>
              </a:rPr>
              <a:t> COD, Phenol, </a:t>
            </a:r>
            <a:r>
              <a:rPr lang="en-US" sz="1400" dirty="0" err="1" smtClean="0">
                <a:latin typeface="Arial" pitchFamily="34" charset="0"/>
              </a:rPr>
              <a:t>dll</a:t>
            </a:r>
            <a:r>
              <a:rPr lang="en-US" sz="1400" dirty="0" smtClean="0">
                <a:latin typeface="Arial" pitchFamily="34" charset="0"/>
              </a:rPr>
              <a:t>.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64352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543" y="394993"/>
            <a:ext cx="7935057" cy="49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 No. 2</a:t>
            </a:r>
            <a:endParaRPr lang="en-US" dirty="0"/>
          </a:p>
        </p:txBody>
      </p:sp>
      <p:sp>
        <p:nvSpPr>
          <p:cNvPr id="1599492" name="Text Box 4"/>
          <p:cNvSpPr txBox="1">
            <a:spLocks noChangeArrowheads="1"/>
          </p:cNvSpPr>
          <p:nvPr/>
        </p:nvSpPr>
        <p:spPr bwMode="auto">
          <a:xfrm>
            <a:off x="5619750" y="1235075"/>
            <a:ext cx="3345473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hangingPunct="0">
              <a:spcBef>
                <a:spcPct val="30000"/>
              </a:spcBef>
              <a:buClrTx/>
              <a:buFontTx/>
              <a:buNone/>
            </a:pPr>
            <a:r>
              <a:rPr lang="en-US" sz="1600" b="1" dirty="0">
                <a:solidFill>
                  <a:schemeClr val="accent2"/>
                </a:solidFill>
                <a:latin typeface="Arial" pitchFamily="34" charset="0"/>
              </a:rPr>
              <a:t>MILESTONES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Bocor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Ditemukan</a:t>
            </a:r>
            <a:r>
              <a:rPr lang="en-US" sz="1400" dirty="0" smtClean="0">
                <a:latin typeface="Arial" pitchFamily="34" charset="0"/>
              </a:rPr>
              <a:t>: 8</a:t>
            </a:r>
            <a:r>
              <a:rPr lang="en-US" sz="1400" baseline="30000" dirty="0" smtClean="0">
                <a:latin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</a:rPr>
              <a:t>  </a:t>
            </a:r>
            <a:r>
              <a:rPr lang="en-US" sz="1400" dirty="0">
                <a:latin typeface="Arial" pitchFamily="34" charset="0"/>
              </a:rPr>
              <a:t>Sept 09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Kosongkan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dgn</a:t>
            </a:r>
            <a:r>
              <a:rPr lang="en-US" sz="1400" dirty="0" smtClean="0">
                <a:latin typeface="Arial" pitchFamily="34" charset="0"/>
              </a:rPr>
              <a:t> Cargo: 18</a:t>
            </a:r>
            <a:r>
              <a:rPr lang="en-US" sz="1400" baseline="30000" dirty="0" smtClean="0">
                <a:latin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</a:rPr>
              <a:t>  </a:t>
            </a:r>
            <a:r>
              <a:rPr lang="en-US" sz="1400" dirty="0">
                <a:latin typeface="Arial" pitchFamily="34" charset="0"/>
              </a:rPr>
              <a:t>Dec 09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N2 Purged:  </a:t>
            </a:r>
            <a:r>
              <a:rPr lang="en-US" sz="1400" dirty="0" smtClean="0">
                <a:latin typeface="Arial" pitchFamily="34" charset="0"/>
              </a:rPr>
              <a:t>4</a:t>
            </a:r>
            <a:r>
              <a:rPr lang="en-US" sz="1400" baseline="30000" dirty="0" smtClean="0">
                <a:latin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</a:rPr>
              <a:t>  </a:t>
            </a:r>
            <a:r>
              <a:rPr lang="en-US" sz="1400" dirty="0">
                <a:latin typeface="Arial" pitchFamily="34" charset="0"/>
              </a:rPr>
              <a:t>Feb 10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Mech. Permanent Repair:   1</a:t>
            </a:r>
            <a:r>
              <a:rPr lang="en-US" sz="1400" baseline="30000" dirty="0">
                <a:latin typeface="Arial" pitchFamily="34" charset="0"/>
              </a:rPr>
              <a:t>st</a:t>
            </a:r>
            <a:r>
              <a:rPr lang="en-US" sz="1400" dirty="0">
                <a:latin typeface="Arial" pitchFamily="34" charset="0"/>
              </a:rPr>
              <a:t> May 10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>
                <a:latin typeface="Arial" pitchFamily="34" charset="0"/>
              </a:rPr>
              <a:t>Tank Back in Service:  29</a:t>
            </a:r>
            <a:r>
              <a:rPr lang="en-US" sz="1400" baseline="30000" dirty="0">
                <a:latin typeface="Arial" pitchFamily="34" charset="0"/>
              </a:rPr>
              <a:t>th</a:t>
            </a:r>
            <a:r>
              <a:rPr lang="en-US" sz="1400" dirty="0">
                <a:latin typeface="Arial" pitchFamily="34" charset="0"/>
              </a:rPr>
              <a:t> Jun 10</a:t>
            </a: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smtClean="0">
                <a:latin typeface="Arial" pitchFamily="34" charset="0"/>
              </a:rPr>
              <a:t>Lama </a:t>
            </a:r>
            <a:r>
              <a:rPr lang="en-US" sz="1400" dirty="0" err="1" smtClean="0">
                <a:latin typeface="Arial" pitchFamily="34" charset="0"/>
              </a:rPr>
              <a:t>Perbaikan</a:t>
            </a:r>
            <a:r>
              <a:rPr lang="en-US" sz="1400" dirty="0" smtClean="0">
                <a:latin typeface="Arial" pitchFamily="34" charset="0"/>
              </a:rPr>
              <a:t> 9 months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1599493" name="Picture 5" descr="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33501"/>
            <a:ext cx="5278315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4738"/>
            <a:ext cx="2061797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43945" r="21381" b="10774"/>
          <a:stretch>
            <a:fillRect/>
          </a:stretch>
        </p:blipFill>
        <p:spPr bwMode="auto">
          <a:xfrm>
            <a:off x="6002216" y="5056188"/>
            <a:ext cx="2518997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9496" name="Text Box 8"/>
          <p:cNvSpPr txBox="1">
            <a:spLocks noChangeArrowheads="1"/>
          </p:cNvSpPr>
          <p:nvPr/>
        </p:nvSpPr>
        <p:spPr bwMode="auto">
          <a:xfrm>
            <a:off x="5618285" y="3162300"/>
            <a:ext cx="3411415" cy="18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0" hangingPunct="0">
              <a:spcBef>
                <a:spcPct val="3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</a:rPr>
              <a:t>PELAKSANAAN</a:t>
            </a:r>
            <a:endParaRPr lang="en-US" sz="1600" b="1" dirty="0">
              <a:solidFill>
                <a:schemeClr val="accent2"/>
              </a:solidFill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smtClean="0">
                <a:latin typeface="Arial" pitchFamily="34" charset="0"/>
              </a:rPr>
              <a:t>Tim </a:t>
            </a:r>
            <a:r>
              <a:rPr lang="en-US" sz="1400" dirty="0" err="1" smtClean="0">
                <a:latin typeface="Arial" pitchFamily="34" charset="0"/>
              </a:rPr>
              <a:t>Gabungan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Proyek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&amp; </a:t>
            </a:r>
            <a:r>
              <a:rPr lang="en-US" sz="1400" dirty="0" err="1" smtClean="0">
                <a:latin typeface="Arial" pitchFamily="34" charset="0"/>
              </a:rPr>
              <a:t>Operasi</a:t>
            </a:r>
            <a:endParaRPr lang="en-US" sz="1400" dirty="0"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Tanpa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Kecelakaan</a:t>
            </a:r>
            <a:endParaRPr lang="en-US" sz="1400" dirty="0"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Mengelola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Inventori</a:t>
            </a:r>
            <a:r>
              <a:rPr lang="en-US" sz="1400" dirty="0" smtClean="0">
                <a:latin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</a:rPr>
              <a:t>Produksi,dan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Pengapalan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</a:rPr>
              <a:t> Baik </a:t>
            </a:r>
            <a:r>
              <a:rPr lang="en-US" sz="1400" dirty="0" err="1" smtClean="0">
                <a:latin typeface="Arial" pitchFamily="34" charset="0"/>
              </a:rPr>
              <a:t>Selama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Beroperation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Satu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Tangki</a:t>
            </a:r>
            <a:r>
              <a:rPr lang="en-US" sz="1400" dirty="0" smtClean="0">
                <a:latin typeface="Arial" pitchFamily="34" charset="0"/>
              </a:rPr>
              <a:t> </a:t>
            </a:r>
            <a:endParaRPr lang="en-US" sz="1400" dirty="0">
              <a:latin typeface="Arial" pitchFamily="34" charset="0"/>
            </a:endParaRPr>
          </a:p>
          <a:p>
            <a:pPr eaLnBrk="0" hangingPunct="0">
              <a:spcBef>
                <a:spcPct val="30000"/>
              </a:spcBef>
              <a:buClrTx/>
              <a:buFontTx/>
              <a:buChar char="•"/>
            </a:pPr>
            <a:r>
              <a:rPr lang="en-US" sz="1400" dirty="0" err="1" smtClean="0">
                <a:latin typeface="Arial" pitchFamily="34" charset="0"/>
              </a:rPr>
              <a:t>Tanpa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ada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Dampak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Produksi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7" y="6356350"/>
            <a:ext cx="5622565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446" y="219075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Kapasitas</a:t>
            </a:r>
            <a:r>
              <a:rPr lang="en-US" dirty="0" smtClean="0"/>
              <a:t> “Name Plate”</a:t>
            </a:r>
            <a:endParaRPr lang="en-US" dirty="0"/>
          </a:p>
        </p:txBody>
      </p:sp>
      <p:sp>
        <p:nvSpPr>
          <p:cNvPr id="1647619" name="Text Box 3"/>
          <p:cNvSpPr txBox="1">
            <a:spLocks noChangeArrowheads="1"/>
          </p:cNvSpPr>
          <p:nvPr/>
        </p:nvSpPr>
        <p:spPr bwMode="auto">
          <a:xfrm>
            <a:off x="6629400" y="6248400"/>
            <a:ext cx="76200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US" b="1">
              <a:latin typeface="Univers 45 Light" pitchFamily="2" charset="0"/>
            </a:endParaRPr>
          </a:p>
        </p:txBody>
      </p:sp>
      <p:sp>
        <p:nvSpPr>
          <p:cNvPr id="1647620" name="Text Box 4"/>
          <p:cNvSpPr txBox="1">
            <a:spLocks noChangeArrowheads="1"/>
          </p:cNvSpPr>
          <p:nvPr/>
        </p:nvSpPr>
        <p:spPr bwMode="auto">
          <a:xfrm>
            <a:off x="6553200" y="6248401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US" b="1">
              <a:latin typeface="Univers 45 Light" pitchFamily="2" charset="0"/>
            </a:endParaRPr>
          </a:p>
        </p:txBody>
      </p:sp>
      <p:pic>
        <p:nvPicPr>
          <p:cNvPr id="1647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38" y="1146176"/>
            <a:ext cx="7206762" cy="514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05800" cy="5059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2006</a:t>
            </a:r>
          </a:p>
          <a:p>
            <a:pPr>
              <a:lnSpc>
                <a:spcPct val="80000"/>
              </a:lnSpc>
            </a:pPr>
            <a:r>
              <a:rPr lang="en-US" sz="2000"/>
              <a:t>Rekrutmen Ops Mgr, Team Leader, beberapa Supervisor </a:t>
            </a:r>
          </a:p>
          <a:p>
            <a:pPr>
              <a:lnSpc>
                <a:spcPct val="80000"/>
              </a:lnSpc>
            </a:pPr>
            <a:r>
              <a:rPr lang="en-US" sz="2000"/>
              <a:t>Rekrutmen Lead Technician dan DCS Technician</a:t>
            </a:r>
          </a:p>
          <a:p>
            <a:pPr>
              <a:lnSpc>
                <a:spcPct val="80000"/>
              </a:lnSpc>
            </a:pPr>
            <a:r>
              <a:rPr lang="en-US" sz="2000"/>
              <a:t>Training Field Technician di PT Badak NGL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2007</a:t>
            </a:r>
          </a:p>
          <a:p>
            <a:pPr>
              <a:lnSpc>
                <a:spcPct val="80000"/>
              </a:lnSpc>
            </a:pPr>
            <a:r>
              <a:rPr lang="en-US" sz="2000"/>
              <a:t>Rekrutmen Field Technician Batch 3</a:t>
            </a:r>
          </a:p>
          <a:p>
            <a:pPr>
              <a:lnSpc>
                <a:spcPct val="80000"/>
              </a:lnSpc>
            </a:pPr>
            <a:r>
              <a:rPr lang="en-US" sz="2000"/>
              <a:t>Membuat prosedur start-up dan standard operasi</a:t>
            </a:r>
          </a:p>
          <a:p>
            <a:pPr>
              <a:lnSpc>
                <a:spcPct val="80000"/>
              </a:lnSpc>
            </a:pPr>
            <a:r>
              <a:rPr lang="en-US" sz="2000"/>
              <a:t>Deployment ke LNG Site – </a:t>
            </a:r>
            <a:r>
              <a:rPr lang="en-US" sz="2000">
                <a:solidFill>
                  <a:srgbClr val="FF3300"/>
                </a:solidFill>
              </a:rPr>
              <a:t>July</a:t>
            </a:r>
          </a:p>
          <a:p>
            <a:pPr>
              <a:lnSpc>
                <a:spcPct val="80000"/>
              </a:lnSpc>
            </a:pPr>
            <a:r>
              <a:rPr lang="en-US" sz="2000"/>
              <a:t>Hook-up campaign dan Drilling VRB dan VRA</a:t>
            </a:r>
          </a:p>
          <a:p>
            <a:pPr>
              <a:lnSpc>
                <a:spcPct val="80000"/>
              </a:lnSpc>
            </a:pPr>
            <a:r>
              <a:rPr lang="en-US" sz="2000"/>
              <a:t>Sosialisasi PTW</a:t>
            </a:r>
          </a:p>
          <a:p>
            <a:pPr>
              <a:lnSpc>
                <a:spcPct val="80000"/>
              </a:lnSpc>
            </a:pPr>
            <a:r>
              <a:rPr lang="en-US" sz="2000"/>
              <a:t>Mensupport Commissioning Team</a:t>
            </a:r>
          </a:p>
          <a:p>
            <a:pPr>
              <a:lnSpc>
                <a:spcPct val="80000"/>
              </a:lnSpc>
            </a:pPr>
            <a:r>
              <a:rPr lang="en-US" sz="2000"/>
              <a:t>Kantor di KJP, Nginap di Blue Sky Camp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2008</a:t>
            </a:r>
          </a:p>
          <a:p>
            <a:pPr>
              <a:lnSpc>
                <a:spcPct val="80000"/>
              </a:lnSpc>
            </a:pPr>
            <a:r>
              <a:rPr lang="en-US" sz="2000"/>
              <a:t>First gas dari VRB diventing ke Flare – </a:t>
            </a:r>
            <a:r>
              <a:rPr lang="en-US" sz="2000">
                <a:solidFill>
                  <a:srgbClr val="FF3300"/>
                </a:solidFill>
              </a:rPr>
              <a:t>19 May</a:t>
            </a:r>
          </a:p>
          <a:p>
            <a:pPr>
              <a:lnSpc>
                <a:spcPct val="80000"/>
              </a:lnSpc>
            </a:pPr>
            <a:r>
              <a:rPr lang="en-US" sz="2000"/>
              <a:t>Penggantian 1600 valve Alphacon – </a:t>
            </a:r>
            <a:r>
              <a:rPr lang="en-US" sz="2000">
                <a:solidFill>
                  <a:srgbClr val="FF3300"/>
                </a:solidFill>
              </a:rPr>
              <a:t>1 Dec</a:t>
            </a:r>
          </a:p>
        </p:txBody>
      </p:sp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LNG Tangguh (1)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038600" cy="33067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2009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Tetesan</a:t>
            </a:r>
            <a:r>
              <a:rPr lang="en-US" sz="1800" dirty="0"/>
              <a:t> LNG </a:t>
            </a:r>
            <a:r>
              <a:rPr lang="en-US" sz="1800" dirty="0" err="1"/>
              <a:t>Perdana</a:t>
            </a:r>
            <a:r>
              <a:rPr lang="en-US" sz="1800" dirty="0"/>
              <a:t> Train-1 – </a:t>
            </a:r>
            <a:br>
              <a:rPr lang="en-US" sz="1800" dirty="0"/>
            </a:br>
            <a:r>
              <a:rPr lang="en-US" sz="1800" dirty="0">
                <a:solidFill>
                  <a:srgbClr val="FF3300"/>
                </a:solidFill>
              </a:rPr>
              <a:t>13 </a:t>
            </a:r>
            <a:r>
              <a:rPr lang="en-US" sz="1800" dirty="0" err="1">
                <a:solidFill>
                  <a:srgbClr val="FF3300"/>
                </a:solidFill>
              </a:rPr>
              <a:t>Juni</a:t>
            </a: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/>
              <a:t>Pengapalan</a:t>
            </a:r>
            <a:r>
              <a:rPr lang="en-US" sz="1800" dirty="0"/>
              <a:t> LNG </a:t>
            </a:r>
            <a:r>
              <a:rPr lang="en-US" sz="1800" dirty="0" err="1"/>
              <a:t>Perdana</a:t>
            </a:r>
            <a:r>
              <a:rPr lang="en-US" sz="1800" dirty="0"/>
              <a:t> FOJA – </a:t>
            </a:r>
            <a:r>
              <a:rPr lang="en-US" sz="1800" dirty="0">
                <a:solidFill>
                  <a:srgbClr val="FF3300"/>
                </a:solidFill>
              </a:rPr>
              <a:t>30 </a:t>
            </a:r>
            <a:r>
              <a:rPr lang="en-US" sz="1800" dirty="0" err="1">
                <a:solidFill>
                  <a:srgbClr val="FF3300"/>
                </a:solidFill>
              </a:rPr>
              <a:t>Juni</a:t>
            </a: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/>
              <a:t>Tangki</a:t>
            </a:r>
            <a:r>
              <a:rPr lang="en-US" sz="1800" dirty="0"/>
              <a:t> LNG No. 2 </a:t>
            </a:r>
            <a:r>
              <a:rPr lang="en-US" sz="1800" dirty="0" err="1"/>
              <a:t>bocor</a:t>
            </a:r>
            <a:r>
              <a:rPr lang="en-US" sz="1800" dirty="0"/>
              <a:t> – </a:t>
            </a:r>
            <a:br>
              <a:rPr lang="en-US" sz="1800" dirty="0"/>
            </a:br>
            <a:r>
              <a:rPr lang="en-US" sz="1800" dirty="0">
                <a:solidFill>
                  <a:srgbClr val="FF3300"/>
                </a:solidFill>
              </a:rPr>
              <a:t>8 September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Tetesan</a:t>
            </a:r>
            <a:r>
              <a:rPr lang="en-US" sz="1800" dirty="0"/>
              <a:t> LNG </a:t>
            </a:r>
            <a:r>
              <a:rPr lang="en-US" sz="1800" dirty="0" err="1"/>
              <a:t>Perdana</a:t>
            </a:r>
            <a:r>
              <a:rPr lang="en-US" sz="1800" dirty="0"/>
              <a:t> Train-2 – </a:t>
            </a:r>
            <a:br>
              <a:rPr lang="en-US" sz="1800" dirty="0"/>
            </a:br>
            <a:r>
              <a:rPr lang="en-US" sz="1800" dirty="0">
                <a:solidFill>
                  <a:srgbClr val="FF3300"/>
                </a:solidFill>
              </a:rPr>
              <a:t>3 </a:t>
            </a:r>
            <a:r>
              <a:rPr lang="en-US" sz="1800" dirty="0" err="1">
                <a:solidFill>
                  <a:srgbClr val="FF3300"/>
                </a:solidFill>
              </a:rPr>
              <a:t>Oktober</a:t>
            </a: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err="1"/>
              <a:t>Gempa</a:t>
            </a:r>
            <a:r>
              <a:rPr lang="en-US" sz="1800" dirty="0"/>
              <a:t> </a:t>
            </a:r>
            <a:r>
              <a:rPr lang="en-US" sz="1800" dirty="0" err="1"/>
              <a:t>disusul</a:t>
            </a:r>
            <a:r>
              <a:rPr lang="en-US" sz="1800" dirty="0"/>
              <a:t> Total Black-out – </a:t>
            </a:r>
            <a:br>
              <a:rPr lang="en-US" sz="1800" dirty="0"/>
            </a:br>
            <a:r>
              <a:rPr lang="en-US" sz="1800" dirty="0">
                <a:solidFill>
                  <a:srgbClr val="FF3300"/>
                </a:solidFill>
              </a:rPr>
              <a:t>25 </a:t>
            </a:r>
            <a:r>
              <a:rPr lang="en-US" sz="1800" dirty="0" err="1">
                <a:solidFill>
                  <a:srgbClr val="FF3300"/>
                </a:solidFill>
              </a:rPr>
              <a:t>Oktober</a:t>
            </a: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Control of Work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penuh</a:t>
            </a:r>
            <a:r>
              <a:rPr lang="en-US" sz="1800" dirty="0"/>
              <a:t> – </a:t>
            </a:r>
            <a:r>
              <a:rPr lang="en-US" sz="1800" dirty="0" err="1">
                <a:solidFill>
                  <a:srgbClr val="FF3300"/>
                </a:solidFill>
              </a:rPr>
              <a:t>Desember</a:t>
            </a:r>
            <a:endParaRPr lang="en-US" sz="1800" dirty="0">
              <a:solidFill>
                <a:srgbClr val="FF3300"/>
              </a:solidFill>
            </a:endParaRPr>
          </a:p>
        </p:txBody>
      </p:sp>
      <p:pic>
        <p:nvPicPr>
          <p:cNvPr id="81924" name="Picture 4" descr="IMG_4995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084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4862513"/>
            <a:ext cx="403860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2010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Organisasi Transisi 1 – </a:t>
            </a:r>
            <a:r>
              <a:rPr lang="en-US">
                <a:solidFill>
                  <a:srgbClr val="FF3300"/>
                </a:solidFill>
              </a:rPr>
              <a:t>April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Organisasi Transisi 2 – </a:t>
            </a:r>
            <a:r>
              <a:rPr lang="en-US">
                <a:solidFill>
                  <a:srgbClr val="FF3300"/>
                </a:solidFill>
              </a:rPr>
              <a:t>Desember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HC carryover AGRU Train-1/2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572000" y="4914900"/>
            <a:ext cx="441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/>
              <a:t>2011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TAR-1 berhasil diselesaikan – </a:t>
            </a:r>
            <a:r>
              <a:rPr lang="en-US">
                <a:solidFill>
                  <a:srgbClr val="FF3300"/>
                </a:solidFill>
              </a:rPr>
              <a:t>April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TAR-2 berhasil diselesaikan – </a:t>
            </a:r>
            <a:r>
              <a:rPr lang="en-US">
                <a:solidFill>
                  <a:srgbClr val="FF3300"/>
                </a:solidFill>
              </a:rPr>
              <a:t>Juni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Train-1/2 at name plate – </a:t>
            </a:r>
            <a:r>
              <a:rPr lang="en-US">
                <a:solidFill>
                  <a:srgbClr val="FF3300"/>
                </a:solidFill>
              </a:rPr>
              <a:t>September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WWTP in service – </a:t>
            </a:r>
            <a:r>
              <a:rPr lang="en-US">
                <a:solidFill>
                  <a:srgbClr val="FF3300"/>
                </a:solidFill>
              </a:rPr>
              <a:t>Januari</a:t>
            </a:r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LNG Tangguh (2)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58002" cy="365760"/>
          </a:xfrm>
        </p:spPr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05800" cy="50593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2012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Support </a:t>
            </a:r>
            <a:r>
              <a:rPr lang="en-US" sz="2400" dirty="0" err="1"/>
              <a:t>Wireline</a:t>
            </a:r>
            <a:r>
              <a:rPr lang="en-US" sz="2400" dirty="0"/>
              <a:t> Campaign VRA </a:t>
            </a:r>
            <a:r>
              <a:rPr lang="en-US" sz="2400" dirty="0" err="1"/>
              <a:t>dan</a:t>
            </a:r>
            <a:r>
              <a:rPr lang="en-US" sz="2400" dirty="0"/>
              <a:t> VRB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update </a:t>
            </a:r>
            <a:r>
              <a:rPr lang="en-US" sz="2400" dirty="0" err="1"/>
              <a:t>prosedur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AA </a:t>
            </a:r>
            <a:r>
              <a:rPr lang="en-US" sz="2400" dirty="0" err="1"/>
              <a:t>dan</a:t>
            </a:r>
            <a:r>
              <a:rPr lang="en-US" sz="2400" dirty="0"/>
              <a:t> IA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Internal selection </a:t>
            </a:r>
            <a:r>
              <a:rPr lang="en-US" sz="2400" dirty="0" err="1"/>
              <a:t>dalam</a:t>
            </a:r>
            <a:r>
              <a:rPr lang="en-US" sz="2400" dirty="0"/>
              <a:t> proses approval </a:t>
            </a:r>
            <a:r>
              <a:rPr lang="en-US" sz="2400" dirty="0" err="1"/>
              <a:t>manajemen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Penggunakan</a:t>
            </a:r>
            <a:r>
              <a:rPr lang="en-US" sz="2400" dirty="0"/>
              <a:t> PEI Toolset – </a:t>
            </a:r>
            <a:r>
              <a:rPr lang="en-US" sz="2400" dirty="0" err="1">
                <a:solidFill>
                  <a:srgbClr val="FF3300"/>
                </a:solidFill>
              </a:rPr>
              <a:t>Januari</a:t>
            </a:r>
            <a:endParaRPr lang="en-US" sz="2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Batch-5 FT </a:t>
            </a:r>
            <a:r>
              <a:rPr lang="en-US" sz="2400" dirty="0" err="1"/>
              <a:t>menyelesaikan</a:t>
            </a:r>
            <a:r>
              <a:rPr lang="en-US" sz="2400" dirty="0"/>
              <a:t> CMAS assessment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Batch-6 FT </a:t>
            </a:r>
            <a:r>
              <a:rPr lang="en-US" sz="2400" dirty="0" err="1"/>
              <a:t>mulai</a:t>
            </a:r>
            <a:r>
              <a:rPr lang="en-US" sz="2400" dirty="0"/>
              <a:t> OJT </a:t>
            </a:r>
            <a:r>
              <a:rPr lang="en-US" sz="2400" dirty="0" err="1"/>
              <a:t>masuk</a:t>
            </a:r>
            <a:r>
              <a:rPr lang="en-US" sz="2400" dirty="0"/>
              <a:t> shift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rekor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2440 m3/j – </a:t>
            </a:r>
            <a:r>
              <a:rPr lang="en-US" sz="2400" dirty="0">
                <a:solidFill>
                  <a:srgbClr val="FF3300"/>
                </a:solidFill>
              </a:rPr>
              <a:t>8 </a:t>
            </a:r>
            <a:r>
              <a:rPr lang="en-US" sz="2400" dirty="0" err="1">
                <a:solidFill>
                  <a:srgbClr val="FF3300"/>
                </a:solidFill>
              </a:rPr>
              <a:t>Juli</a:t>
            </a:r>
            <a:endParaRPr lang="en-US" sz="2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rgbClr val="FF3300"/>
                </a:solidFill>
              </a:rPr>
              <a:t>Pipa</a:t>
            </a:r>
            <a:r>
              <a:rPr lang="en-US" sz="2400" dirty="0">
                <a:solidFill>
                  <a:srgbClr val="FF3300"/>
                </a:solidFill>
              </a:rPr>
              <a:t> Loading </a:t>
            </a:r>
            <a:r>
              <a:rPr lang="en-US" sz="2400" dirty="0" err="1">
                <a:solidFill>
                  <a:srgbClr val="FF3300"/>
                </a:solidFill>
              </a:rPr>
              <a:t>dari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Tangki</a:t>
            </a:r>
            <a:r>
              <a:rPr lang="en-US" sz="2400" dirty="0">
                <a:solidFill>
                  <a:srgbClr val="FF3300"/>
                </a:solidFill>
              </a:rPr>
              <a:t> LNG No. 1 </a:t>
            </a:r>
            <a:r>
              <a:rPr lang="en-US" sz="2400" dirty="0" err="1">
                <a:solidFill>
                  <a:srgbClr val="FF3300"/>
                </a:solidFill>
              </a:rPr>
              <a:t>mengalami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hidrolik</a:t>
            </a:r>
            <a:r>
              <a:rPr lang="en-US" sz="2400" dirty="0">
                <a:solidFill>
                  <a:srgbClr val="FF3300"/>
                </a:solidFill>
              </a:rPr>
              <a:t> surge </a:t>
            </a:r>
            <a:r>
              <a:rPr lang="en-US" sz="2400" dirty="0" err="1">
                <a:solidFill>
                  <a:srgbClr val="FF3300"/>
                </a:solidFill>
              </a:rPr>
              <a:t>diduga</a:t>
            </a:r>
            <a:r>
              <a:rPr lang="en-US" sz="2400" dirty="0">
                <a:solidFill>
                  <a:srgbClr val="FF3300"/>
                </a:solidFill>
              </a:rPr>
              <a:t> USVE-2020 </a:t>
            </a:r>
            <a:r>
              <a:rPr lang="en-US" sz="2400" dirty="0" err="1">
                <a:solidFill>
                  <a:srgbClr val="FF3300"/>
                </a:solidFill>
              </a:rPr>
              <a:t>tertutup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>
                <a:solidFill>
                  <a:srgbClr val="FF3300"/>
                </a:solidFill>
              </a:rPr>
              <a:t>tiba-tiba</a:t>
            </a:r>
            <a:r>
              <a:rPr lang="en-US" sz="2400" dirty="0">
                <a:solidFill>
                  <a:srgbClr val="FF3300"/>
                </a:solidFill>
              </a:rPr>
              <a:t> – 12 </a:t>
            </a:r>
            <a:r>
              <a:rPr lang="en-US" sz="2400" dirty="0" err="1">
                <a:solidFill>
                  <a:srgbClr val="FF3300"/>
                </a:solidFill>
              </a:rPr>
              <a:t>Agustus</a:t>
            </a:r>
            <a:endParaRPr lang="en-US" sz="2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Loading PALUNG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Tangki</a:t>
            </a:r>
            <a:r>
              <a:rPr lang="en-US" sz="2400" dirty="0"/>
              <a:t> LNG #2 – </a:t>
            </a:r>
            <a:r>
              <a:rPr lang="en-US" sz="2400" dirty="0">
                <a:solidFill>
                  <a:srgbClr val="FF3300"/>
                </a:solidFill>
              </a:rPr>
              <a:t>16 </a:t>
            </a:r>
            <a:r>
              <a:rPr lang="en-US" sz="2400" dirty="0" err="1">
                <a:solidFill>
                  <a:srgbClr val="FF3300"/>
                </a:solidFill>
              </a:rPr>
              <a:t>Agustus</a:t>
            </a:r>
            <a:endParaRPr lang="en-US" sz="2400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Loading MIN LU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Tangki</a:t>
            </a:r>
            <a:r>
              <a:rPr lang="en-US" sz="2400" dirty="0"/>
              <a:t> LNG #2 – </a:t>
            </a:r>
            <a:r>
              <a:rPr lang="en-US" sz="2400" dirty="0">
                <a:solidFill>
                  <a:srgbClr val="FF3300"/>
                </a:solidFill>
              </a:rPr>
              <a:t>26 </a:t>
            </a:r>
            <a:r>
              <a:rPr lang="en-US" sz="2400" dirty="0" err="1">
                <a:solidFill>
                  <a:srgbClr val="FF3300"/>
                </a:solidFill>
              </a:rPr>
              <a:t>Agustus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LNG Tangguh (3)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LNG Tangguh </a:t>
            </a:r>
            <a:br>
              <a:rPr lang="en-US" dirty="0" smtClean="0"/>
            </a:br>
            <a:r>
              <a:rPr lang="en-US" dirty="0" smtClean="0"/>
              <a:t>2012 – 2013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Kebakaran</a:t>
            </a:r>
            <a:r>
              <a:rPr lang="en-US" dirty="0" smtClean="0"/>
              <a:t> PR1 DLN Skid 2012</a:t>
            </a:r>
          </a:p>
          <a:p>
            <a:pPr lvl="1"/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1 </a:t>
            </a:r>
            <a:r>
              <a:rPr lang="en-US" dirty="0" err="1" smtClean="0"/>
              <a:t>bulan</a:t>
            </a:r>
            <a:r>
              <a:rPr lang="en-US" dirty="0" smtClean="0"/>
              <a:t> (Nov 2012)</a:t>
            </a:r>
          </a:p>
          <a:p>
            <a:r>
              <a:rPr lang="en-US" dirty="0" err="1"/>
              <a:t>Pipa</a:t>
            </a:r>
            <a:r>
              <a:rPr lang="en-US" dirty="0"/>
              <a:t> </a:t>
            </a:r>
            <a:r>
              <a:rPr lang="en-US" dirty="0" err="1"/>
              <a:t>Muat</a:t>
            </a:r>
            <a:r>
              <a:rPr lang="en-US" dirty="0"/>
              <a:t> </a:t>
            </a:r>
            <a:r>
              <a:rPr lang="en-US" dirty="0" err="1"/>
              <a:t>Tangki</a:t>
            </a:r>
            <a:r>
              <a:rPr lang="en-US" dirty="0"/>
              <a:t> LNG No. 1 </a:t>
            </a:r>
            <a:r>
              <a:rPr lang="en-US" dirty="0" err="1"/>
              <a:t>Mengalami</a:t>
            </a:r>
            <a:r>
              <a:rPr lang="en-US" dirty="0"/>
              <a:t> “Surging” </a:t>
            </a:r>
            <a:r>
              <a:rPr lang="en-US" dirty="0" smtClean="0"/>
              <a:t>12 </a:t>
            </a:r>
            <a:r>
              <a:rPr lang="en-US" dirty="0" err="1" smtClean="0"/>
              <a:t>Agustus</a:t>
            </a:r>
            <a:r>
              <a:rPr lang="en-US" dirty="0" smtClean="0"/>
              <a:t> 2012 </a:t>
            </a:r>
          </a:p>
          <a:p>
            <a:pPr lvl="1"/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1 </a:t>
            </a:r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November 2013</a:t>
            </a:r>
          </a:p>
          <a:p>
            <a:pPr lvl="1"/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normal </a:t>
            </a:r>
            <a:r>
              <a:rPr lang="en-US" dirty="0" err="1" smtClean="0"/>
              <a:t>Desember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  <a:p>
            <a:pPr lvl="1"/>
            <a:r>
              <a:rPr lang="en-US" dirty="0" err="1" smtClean="0"/>
              <a:t>Menjadi</a:t>
            </a:r>
            <a:r>
              <a:rPr lang="en-US" dirty="0" smtClean="0"/>
              <a:t> “Area Based Organization”</a:t>
            </a:r>
          </a:p>
          <a:p>
            <a:pPr lvl="1"/>
            <a:r>
              <a:rPr lang="en-US" dirty="0" smtClean="0"/>
              <a:t>Program “Ownership” di Department </a:t>
            </a:r>
            <a:r>
              <a:rPr lang="en-US" dirty="0" err="1" smtClean="0"/>
              <a:t>Produksi</a:t>
            </a:r>
            <a:endParaRPr lang="en-US" dirty="0" smtClean="0"/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proaktif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Process Safety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5791200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Penutup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Pelatihan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Terukur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Terarah</a:t>
            </a:r>
            <a:r>
              <a:rPr lang="en-US" sz="2800" dirty="0" smtClean="0"/>
              <a:t> </a:t>
            </a:r>
            <a:r>
              <a:rPr lang="en-US" sz="2800" dirty="0" err="1" smtClean="0"/>
              <a:t>Mutlak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</a:t>
            </a:r>
            <a:r>
              <a:rPr lang="en-US" sz="2800" dirty="0" smtClean="0"/>
              <a:t> (UPT)</a:t>
            </a:r>
          </a:p>
          <a:p>
            <a:r>
              <a:rPr lang="en-US" sz="2800" dirty="0" err="1" smtClean="0"/>
              <a:t>Sukses</a:t>
            </a:r>
            <a:r>
              <a:rPr lang="en-US" sz="2800" dirty="0" smtClean="0"/>
              <a:t> = UPT + </a:t>
            </a:r>
            <a:r>
              <a:rPr lang="en-US" sz="2800" dirty="0" err="1" smtClean="0"/>
              <a:t>Rahmat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endParaRPr lang="en-US" sz="2800" dirty="0" smtClean="0"/>
          </a:p>
          <a:p>
            <a:r>
              <a:rPr lang="en-US" sz="2800" dirty="0" err="1" smtClean="0"/>
              <a:t>Meraih</a:t>
            </a:r>
            <a:r>
              <a:rPr lang="en-US" sz="2800" dirty="0" smtClean="0"/>
              <a:t> </a:t>
            </a:r>
            <a:r>
              <a:rPr lang="en-US" sz="2800" dirty="0" err="1" smtClean="0"/>
              <a:t>Rahmat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Kesungguhan</a:t>
            </a:r>
            <a:endParaRPr lang="en-US" sz="2800" dirty="0" smtClean="0"/>
          </a:p>
          <a:p>
            <a:pPr lvl="1"/>
            <a:r>
              <a:rPr lang="en-US" sz="2400" dirty="0" err="1" smtClean="0"/>
              <a:t>Luruskan</a:t>
            </a:r>
            <a:r>
              <a:rPr lang="en-US" sz="2400" dirty="0" smtClean="0"/>
              <a:t> </a:t>
            </a:r>
            <a:r>
              <a:rPr lang="en-US" sz="2400" dirty="0" err="1" smtClean="0"/>
              <a:t>Niat</a:t>
            </a:r>
            <a:r>
              <a:rPr lang="en-US" sz="2400" dirty="0" smtClean="0"/>
              <a:t>,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Kesungguhan</a:t>
            </a:r>
            <a:r>
              <a:rPr lang="en-US" sz="2400" dirty="0" smtClean="0"/>
              <a:t>, </a:t>
            </a:r>
            <a:r>
              <a:rPr lang="en-US" sz="2400" dirty="0" err="1" smtClean="0"/>
              <a:t>Ikhlas</a:t>
            </a:r>
            <a:endParaRPr lang="en-US" sz="2400" dirty="0" smtClean="0"/>
          </a:p>
          <a:p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Naik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err="1" smtClean="0"/>
              <a:t>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Pengganti</a:t>
            </a:r>
            <a:r>
              <a:rPr lang="en-US" sz="2400" dirty="0" smtClean="0"/>
              <a:t> </a:t>
            </a:r>
            <a:r>
              <a:rPr lang="en-US" sz="2400" dirty="0" err="1" smtClean="0"/>
              <a:t>Anda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</a:t>
            </a:r>
            <a:r>
              <a:rPr lang="en-US" sz="2400" dirty="0" err="1" smtClean="0"/>
              <a:t>Dini</a:t>
            </a:r>
            <a:endParaRPr lang="en-US" sz="2400" dirty="0" smtClean="0"/>
          </a:p>
          <a:p>
            <a:r>
              <a:rPr lang="en-US" sz="2800" dirty="0" err="1" smtClean="0"/>
              <a:t>Persiapkan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Purna</a:t>
            </a:r>
            <a:r>
              <a:rPr lang="en-US" sz="2800" dirty="0" smtClean="0"/>
              <a:t> Bakti</a:t>
            </a:r>
            <a:endParaRPr lang="en-US" sz="2800" dirty="0"/>
          </a:p>
          <a:p>
            <a:pPr lvl="1"/>
            <a:r>
              <a:rPr lang="en-US" sz="2400" dirty="0" err="1" smtClean="0"/>
              <a:t>Ringan</a:t>
            </a:r>
            <a:r>
              <a:rPr lang="en-US" sz="2400" dirty="0" smtClean="0"/>
              <a:t>, </a:t>
            </a:r>
            <a:r>
              <a:rPr lang="en-US" sz="2400" dirty="0" err="1" smtClean="0"/>
              <a:t>Bermanfaat</a:t>
            </a:r>
            <a:r>
              <a:rPr lang="en-US" sz="2400" dirty="0" smtClean="0"/>
              <a:t>, Self Sustain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700" y="1743075"/>
            <a:ext cx="6578600" cy="4238625"/>
          </a:xfrm>
          <a:noFill/>
          <a:ln/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441450" y="5943600"/>
            <a:ext cx="701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$ 8 </a:t>
            </a:r>
            <a:r>
              <a:rPr lang="en-US" dirty="0" err="1"/>
              <a:t>Juta</a:t>
            </a:r>
            <a:r>
              <a:rPr lang="en-US" dirty="0"/>
              <a:t>, </a:t>
            </a:r>
            <a:r>
              <a:rPr lang="en-US" dirty="0" err="1"/>
              <a:t>Konstruksi</a:t>
            </a:r>
            <a:r>
              <a:rPr lang="en-US" dirty="0"/>
              <a:t> April 2013, Start-up </a:t>
            </a:r>
            <a:r>
              <a:rPr lang="en-US" dirty="0" err="1"/>
              <a:t>Juni</a:t>
            </a:r>
            <a:r>
              <a:rPr lang="en-US" dirty="0"/>
              <a:t> 2013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610" name="Text Box 2"/>
          <p:cNvSpPr txBox="1">
            <a:spLocks noChangeArrowheads="1"/>
          </p:cNvSpPr>
          <p:nvPr/>
        </p:nvSpPr>
        <p:spPr bwMode="auto">
          <a:xfrm>
            <a:off x="26377" y="73025"/>
            <a:ext cx="66088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sz="4800">
                <a:solidFill>
                  <a:schemeClr val="hlink"/>
                </a:solidFill>
                <a:latin typeface="Univers 45 Light" pitchFamily="2" charset="0"/>
                <a:cs typeface="Arial" charset="0"/>
              </a:rPr>
              <a:t>Vision</a:t>
            </a:r>
          </a:p>
        </p:txBody>
      </p:sp>
      <p:grpSp>
        <p:nvGrpSpPr>
          <p:cNvPr id="2244611" name="Group 3"/>
          <p:cNvGrpSpPr>
            <a:grpSpLocks noChangeAspect="1"/>
          </p:cNvGrpSpPr>
          <p:nvPr/>
        </p:nvGrpSpPr>
        <p:grpSpPr bwMode="auto">
          <a:xfrm>
            <a:off x="7168661" y="6043614"/>
            <a:ext cx="1758462" cy="585787"/>
            <a:chOff x="4327" y="2277"/>
            <a:chExt cx="4478" cy="1534"/>
          </a:xfrm>
        </p:grpSpPr>
        <p:sp>
          <p:nvSpPr>
            <p:cNvPr id="2244612" name="AutoShape 4"/>
            <p:cNvSpPr>
              <a:spLocks noChangeAspect="1" noChangeArrowheads="1"/>
            </p:cNvSpPr>
            <p:nvPr/>
          </p:nvSpPr>
          <p:spPr bwMode="auto">
            <a:xfrm>
              <a:off x="4327" y="2277"/>
              <a:ext cx="4478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613" name="Freeform 5"/>
            <p:cNvSpPr>
              <a:spLocks/>
            </p:cNvSpPr>
            <p:nvPr/>
          </p:nvSpPr>
          <p:spPr bwMode="auto">
            <a:xfrm>
              <a:off x="4399" y="2738"/>
              <a:ext cx="3190" cy="1073"/>
            </a:xfrm>
            <a:custGeom>
              <a:avLst/>
              <a:gdLst>
                <a:gd name="T0" fmla="*/ 9 w 535"/>
                <a:gd name="T1" fmla="*/ 17 h 219"/>
                <a:gd name="T2" fmla="*/ 30 w 535"/>
                <a:gd name="T3" fmla="*/ 18 h 219"/>
                <a:gd name="T4" fmla="*/ 50 w 535"/>
                <a:gd name="T5" fmla="*/ 20 h 219"/>
                <a:gd name="T6" fmla="*/ 70 w 535"/>
                <a:gd name="T7" fmla="*/ 22 h 219"/>
                <a:gd name="T8" fmla="*/ 90 w 535"/>
                <a:gd name="T9" fmla="*/ 26 h 219"/>
                <a:gd name="T10" fmla="*/ 109 w 535"/>
                <a:gd name="T11" fmla="*/ 32 h 219"/>
                <a:gd name="T12" fmla="*/ 127 w 535"/>
                <a:gd name="T13" fmla="*/ 38 h 219"/>
                <a:gd name="T14" fmla="*/ 144 w 535"/>
                <a:gd name="T15" fmla="*/ 45 h 219"/>
                <a:gd name="T16" fmla="*/ 160 w 535"/>
                <a:gd name="T17" fmla="*/ 54 h 219"/>
                <a:gd name="T18" fmla="*/ 176 w 535"/>
                <a:gd name="T19" fmla="*/ 64 h 219"/>
                <a:gd name="T20" fmla="*/ 191 w 535"/>
                <a:gd name="T21" fmla="*/ 75 h 219"/>
                <a:gd name="T22" fmla="*/ 212 w 535"/>
                <a:gd name="T23" fmla="*/ 92 h 219"/>
                <a:gd name="T24" fmla="*/ 238 w 535"/>
                <a:gd name="T25" fmla="*/ 113 h 219"/>
                <a:gd name="T26" fmla="*/ 264 w 535"/>
                <a:gd name="T27" fmla="*/ 133 h 219"/>
                <a:gd name="T28" fmla="*/ 291 w 535"/>
                <a:gd name="T29" fmla="*/ 151 h 219"/>
                <a:gd name="T30" fmla="*/ 319 w 535"/>
                <a:gd name="T31" fmla="*/ 169 h 219"/>
                <a:gd name="T32" fmla="*/ 348 w 535"/>
                <a:gd name="T33" fmla="*/ 184 h 219"/>
                <a:gd name="T34" fmla="*/ 379 w 535"/>
                <a:gd name="T35" fmla="*/ 197 h 219"/>
                <a:gd name="T36" fmla="*/ 412 w 535"/>
                <a:gd name="T37" fmla="*/ 207 h 219"/>
                <a:gd name="T38" fmla="*/ 447 w 535"/>
                <a:gd name="T39" fmla="*/ 214 h 219"/>
                <a:gd name="T40" fmla="*/ 484 w 535"/>
                <a:gd name="T41" fmla="*/ 217 h 219"/>
                <a:gd name="T42" fmla="*/ 523 w 535"/>
                <a:gd name="T43" fmla="*/ 217 h 219"/>
                <a:gd name="T44" fmla="*/ 528 w 535"/>
                <a:gd name="T45" fmla="*/ 216 h 219"/>
                <a:gd name="T46" fmla="*/ 533 w 535"/>
                <a:gd name="T47" fmla="*/ 214 h 219"/>
                <a:gd name="T48" fmla="*/ 534 w 535"/>
                <a:gd name="T49" fmla="*/ 211 h 219"/>
                <a:gd name="T50" fmla="*/ 530 w 535"/>
                <a:gd name="T51" fmla="*/ 205 h 219"/>
                <a:gd name="T52" fmla="*/ 504 w 535"/>
                <a:gd name="T53" fmla="*/ 200 h 219"/>
                <a:gd name="T54" fmla="*/ 480 w 535"/>
                <a:gd name="T55" fmla="*/ 192 h 219"/>
                <a:gd name="T56" fmla="*/ 457 w 535"/>
                <a:gd name="T57" fmla="*/ 185 h 219"/>
                <a:gd name="T58" fmla="*/ 435 w 535"/>
                <a:gd name="T59" fmla="*/ 175 h 219"/>
                <a:gd name="T60" fmla="*/ 414 w 535"/>
                <a:gd name="T61" fmla="*/ 165 h 219"/>
                <a:gd name="T62" fmla="*/ 394 w 535"/>
                <a:gd name="T63" fmla="*/ 155 h 219"/>
                <a:gd name="T64" fmla="*/ 375 w 535"/>
                <a:gd name="T65" fmla="*/ 143 h 219"/>
                <a:gd name="T66" fmla="*/ 356 w 535"/>
                <a:gd name="T67" fmla="*/ 130 h 219"/>
                <a:gd name="T68" fmla="*/ 337 w 535"/>
                <a:gd name="T69" fmla="*/ 116 h 219"/>
                <a:gd name="T70" fmla="*/ 318 w 535"/>
                <a:gd name="T71" fmla="*/ 101 h 219"/>
                <a:gd name="T72" fmla="*/ 300 w 535"/>
                <a:gd name="T73" fmla="*/ 88 h 219"/>
                <a:gd name="T74" fmla="*/ 285 w 535"/>
                <a:gd name="T75" fmla="*/ 76 h 219"/>
                <a:gd name="T76" fmla="*/ 270 w 535"/>
                <a:gd name="T77" fmla="*/ 66 h 219"/>
                <a:gd name="T78" fmla="*/ 254 w 535"/>
                <a:gd name="T79" fmla="*/ 56 h 219"/>
                <a:gd name="T80" fmla="*/ 238 w 535"/>
                <a:gd name="T81" fmla="*/ 47 h 219"/>
                <a:gd name="T82" fmla="*/ 221 w 535"/>
                <a:gd name="T83" fmla="*/ 39 h 219"/>
                <a:gd name="T84" fmla="*/ 204 w 535"/>
                <a:gd name="T85" fmla="*/ 32 h 219"/>
                <a:gd name="T86" fmla="*/ 187 w 535"/>
                <a:gd name="T87" fmla="*/ 25 h 219"/>
                <a:gd name="T88" fmla="*/ 168 w 535"/>
                <a:gd name="T89" fmla="*/ 18 h 219"/>
                <a:gd name="T90" fmla="*/ 148 w 535"/>
                <a:gd name="T91" fmla="*/ 13 h 219"/>
                <a:gd name="T92" fmla="*/ 128 w 535"/>
                <a:gd name="T93" fmla="*/ 7 h 219"/>
                <a:gd name="T94" fmla="*/ 106 w 535"/>
                <a:gd name="T95" fmla="*/ 3 h 219"/>
                <a:gd name="T96" fmla="*/ 83 w 535"/>
                <a:gd name="T97" fmla="*/ 1 h 219"/>
                <a:gd name="T98" fmla="*/ 59 w 535"/>
                <a:gd name="T99" fmla="*/ 0 h 219"/>
                <a:gd name="T100" fmla="*/ 37 w 535"/>
                <a:gd name="T101" fmla="*/ 1 h 219"/>
                <a:gd name="T102" fmla="*/ 15 w 535"/>
                <a:gd name="T103" fmla="*/ 6 h 219"/>
                <a:gd name="T104" fmla="*/ 0 w 535"/>
                <a:gd name="T105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219">
                  <a:moveTo>
                    <a:pt x="0" y="14"/>
                  </a:moveTo>
                  <a:lnTo>
                    <a:pt x="2" y="17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4" y="19"/>
                  </a:lnTo>
                  <a:lnTo>
                    <a:pt x="50" y="20"/>
                  </a:lnTo>
                  <a:lnTo>
                    <a:pt x="57" y="20"/>
                  </a:lnTo>
                  <a:lnTo>
                    <a:pt x="64" y="21"/>
                  </a:lnTo>
                  <a:lnTo>
                    <a:pt x="70" y="22"/>
                  </a:lnTo>
                  <a:lnTo>
                    <a:pt x="77" y="24"/>
                  </a:lnTo>
                  <a:lnTo>
                    <a:pt x="83" y="25"/>
                  </a:lnTo>
                  <a:lnTo>
                    <a:pt x="90" y="26"/>
                  </a:lnTo>
                  <a:lnTo>
                    <a:pt x="96" y="28"/>
                  </a:lnTo>
                  <a:lnTo>
                    <a:pt x="103" y="30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9" y="48"/>
                  </a:lnTo>
                  <a:lnTo>
                    <a:pt x="155" y="51"/>
                  </a:lnTo>
                  <a:lnTo>
                    <a:pt x="160" y="54"/>
                  </a:lnTo>
                  <a:lnTo>
                    <a:pt x="166" y="57"/>
                  </a:lnTo>
                  <a:lnTo>
                    <a:pt x="171" y="61"/>
                  </a:lnTo>
                  <a:lnTo>
                    <a:pt x="176" y="64"/>
                  </a:lnTo>
                  <a:lnTo>
                    <a:pt x="181" y="67"/>
                  </a:lnTo>
                  <a:lnTo>
                    <a:pt x="186" y="71"/>
                  </a:lnTo>
                  <a:lnTo>
                    <a:pt x="191" y="75"/>
                  </a:lnTo>
                  <a:lnTo>
                    <a:pt x="195" y="78"/>
                  </a:lnTo>
                  <a:lnTo>
                    <a:pt x="203" y="85"/>
                  </a:lnTo>
                  <a:lnTo>
                    <a:pt x="212" y="92"/>
                  </a:lnTo>
                  <a:lnTo>
                    <a:pt x="220" y="99"/>
                  </a:lnTo>
                  <a:lnTo>
                    <a:pt x="229" y="106"/>
                  </a:lnTo>
                  <a:lnTo>
                    <a:pt x="238" y="113"/>
                  </a:lnTo>
                  <a:lnTo>
                    <a:pt x="247" y="120"/>
                  </a:lnTo>
                  <a:lnTo>
                    <a:pt x="255" y="126"/>
                  </a:lnTo>
                  <a:lnTo>
                    <a:pt x="264" y="133"/>
                  </a:lnTo>
                  <a:lnTo>
                    <a:pt x="273" y="139"/>
                  </a:lnTo>
                  <a:lnTo>
                    <a:pt x="282" y="145"/>
                  </a:lnTo>
                  <a:lnTo>
                    <a:pt x="291" y="151"/>
                  </a:lnTo>
                  <a:lnTo>
                    <a:pt x="300" y="157"/>
                  </a:lnTo>
                  <a:lnTo>
                    <a:pt x="310" y="163"/>
                  </a:lnTo>
                  <a:lnTo>
                    <a:pt x="319" y="169"/>
                  </a:lnTo>
                  <a:lnTo>
                    <a:pt x="329" y="174"/>
                  </a:lnTo>
                  <a:lnTo>
                    <a:pt x="338" y="179"/>
                  </a:lnTo>
                  <a:lnTo>
                    <a:pt x="348" y="184"/>
                  </a:lnTo>
                  <a:lnTo>
                    <a:pt x="358" y="188"/>
                  </a:lnTo>
                  <a:lnTo>
                    <a:pt x="369" y="193"/>
                  </a:lnTo>
                  <a:lnTo>
                    <a:pt x="379" y="197"/>
                  </a:lnTo>
                  <a:lnTo>
                    <a:pt x="390" y="200"/>
                  </a:lnTo>
                  <a:lnTo>
                    <a:pt x="401" y="204"/>
                  </a:lnTo>
                  <a:lnTo>
                    <a:pt x="412" y="207"/>
                  </a:lnTo>
                  <a:lnTo>
                    <a:pt x="423" y="210"/>
                  </a:lnTo>
                  <a:lnTo>
                    <a:pt x="435" y="212"/>
                  </a:lnTo>
                  <a:lnTo>
                    <a:pt x="447" y="214"/>
                  </a:lnTo>
                  <a:lnTo>
                    <a:pt x="459" y="216"/>
                  </a:lnTo>
                  <a:lnTo>
                    <a:pt x="471" y="217"/>
                  </a:lnTo>
                  <a:lnTo>
                    <a:pt x="484" y="217"/>
                  </a:lnTo>
                  <a:lnTo>
                    <a:pt x="496" y="218"/>
                  </a:lnTo>
                  <a:lnTo>
                    <a:pt x="510" y="217"/>
                  </a:lnTo>
                  <a:lnTo>
                    <a:pt x="523" y="217"/>
                  </a:lnTo>
                  <a:lnTo>
                    <a:pt x="525" y="216"/>
                  </a:lnTo>
                  <a:lnTo>
                    <a:pt x="526" y="216"/>
                  </a:lnTo>
                  <a:lnTo>
                    <a:pt x="528" y="216"/>
                  </a:lnTo>
                  <a:lnTo>
                    <a:pt x="530" y="216"/>
                  </a:lnTo>
                  <a:lnTo>
                    <a:pt x="531" y="215"/>
                  </a:lnTo>
                  <a:lnTo>
                    <a:pt x="533" y="214"/>
                  </a:lnTo>
                  <a:lnTo>
                    <a:pt x="533" y="213"/>
                  </a:lnTo>
                  <a:lnTo>
                    <a:pt x="533" y="212"/>
                  </a:lnTo>
                  <a:lnTo>
                    <a:pt x="534" y="211"/>
                  </a:lnTo>
                  <a:lnTo>
                    <a:pt x="534" y="210"/>
                  </a:lnTo>
                  <a:lnTo>
                    <a:pt x="533" y="209"/>
                  </a:lnTo>
                  <a:lnTo>
                    <a:pt x="530" y="205"/>
                  </a:lnTo>
                  <a:lnTo>
                    <a:pt x="521" y="204"/>
                  </a:lnTo>
                  <a:lnTo>
                    <a:pt x="513" y="202"/>
                  </a:lnTo>
                  <a:lnTo>
                    <a:pt x="504" y="200"/>
                  </a:lnTo>
                  <a:lnTo>
                    <a:pt x="496" y="197"/>
                  </a:lnTo>
                  <a:lnTo>
                    <a:pt x="487" y="195"/>
                  </a:lnTo>
                  <a:lnTo>
                    <a:pt x="480" y="192"/>
                  </a:lnTo>
                  <a:lnTo>
                    <a:pt x="472" y="190"/>
                  </a:lnTo>
                  <a:lnTo>
                    <a:pt x="464" y="187"/>
                  </a:lnTo>
                  <a:lnTo>
                    <a:pt x="457" y="185"/>
                  </a:lnTo>
                  <a:lnTo>
                    <a:pt x="450" y="182"/>
                  </a:lnTo>
                  <a:lnTo>
                    <a:pt x="442" y="179"/>
                  </a:lnTo>
                  <a:lnTo>
                    <a:pt x="435" y="175"/>
                  </a:lnTo>
                  <a:lnTo>
                    <a:pt x="428" y="172"/>
                  </a:lnTo>
                  <a:lnTo>
                    <a:pt x="421" y="169"/>
                  </a:lnTo>
                  <a:lnTo>
                    <a:pt x="414" y="165"/>
                  </a:lnTo>
                  <a:lnTo>
                    <a:pt x="408" y="162"/>
                  </a:lnTo>
                  <a:lnTo>
                    <a:pt x="401" y="158"/>
                  </a:lnTo>
                  <a:lnTo>
                    <a:pt x="394" y="155"/>
                  </a:lnTo>
                  <a:lnTo>
                    <a:pt x="388" y="151"/>
                  </a:lnTo>
                  <a:lnTo>
                    <a:pt x="381" y="147"/>
                  </a:lnTo>
                  <a:lnTo>
                    <a:pt x="375" y="143"/>
                  </a:lnTo>
                  <a:lnTo>
                    <a:pt x="369" y="138"/>
                  </a:lnTo>
                  <a:lnTo>
                    <a:pt x="362" y="134"/>
                  </a:lnTo>
                  <a:lnTo>
                    <a:pt x="356" y="130"/>
                  </a:lnTo>
                  <a:lnTo>
                    <a:pt x="350" y="126"/>
                  </a:lnTo>
                  <a:lnTo>
                    <a:pt x="343" y="121"/>
                  </a:lnTo>
                  <a:lnTo>
                    <a:pt x="337" y="116"/>
                  </a:lnTo>
                  <a:lnTo>
                    <a:pt x="331" y="111"/>
                  </a:lnTo>
                  <a:lnTo>
                    <a:pt x="325" y="107"/>
                  </a:lnTo>
                  <a:lnTo>
                    <a:pt x="318" y="101"/>
                  </a:lnTo>
                  <a:lnTo>
                    <a:pt x="312" y="97"/>
                  </a:lnTo>
                  <a:lnTo>
                    <a:pt x="305" y="92"/>
                  </a:lnTo>
                  <a:lnTo>
                    <a:pt x="300" y="88"/>
                  </a:lnTo>
                  <a:lnTo>
                    <a:pt x="295" y="83"/>
                  </a:lnTo>
                  <a:lnTo>
                    <a:pt x="290" y="80"/>
                  </a:lnTo>
                  <a:lnTo>
                    <a:pt x="285" y="76"/>
                  </a:lnTo>
                  <a:lnTo>
                    <a:pt x="280" y="73"/>
                  </a:lnTo>
                  <a:lnTo>
                    <a:pt x="275" y="69"/>
                  </a:lnTo>
                  <a:lnTo>
                    <a:pt x="270" y="66"/>
                  </a:lnTo>
                  <a:lnTo>
                    <a:pt x="264" y="63"/>
                  </a:lnTo>
                  <a:lnTo>
                    <a:pt x="259" y="59"/>
                  </a:lnTo>
                  <a:lnTo>
                    <a:pt x="254" y="56"/>
                  </a:lnTo>
                  <a:lnTo>
                    <a:pt x="249" y="53"/>
                  </a:lnTo>
                  <a:lnTo>
                    <a:pt x="243" y="50"/>
                  </a:lnTo>
                  <a:lnTo>
                    <a:pt x="238" y="47"/>
                  </a:lnTo>
                  <a:lnTo>
                    <a:pt x="232" y="45"/>
                  </a:lnTo>
                  <a:lnTo>
                    <a:pt x="227" y="42"/>
                  </a:lnTo>
                  <a:lnTo>
                    <a:pt x="221" y="39"/>
                  </a:lnTo>
                  <a:lnTo>
                    <a:pt x="216" y="37"/>
                  </a:lnTo>
                  <a:lnTo>
                    <a:pt x="210" y="34"/>
                  </a:lnTo>
                  <a:lnTo>
                    <a:pt x="204" y="32"/>
                  </a:lnTo>
                  <a:lnTo>
                    <a:pt x="199" y="29"/>
                  </a:lnTo>
                  <a:lnTo>
                    <a:pt x="192" y="27"/>
                  </a:lnTo>
                  <a:lnTo>
                    <a:pt x="187" y="25"/>
                  </a:lnTo>
                  <a:lnTo>
                    <a:pt x="180" y="23"/>
                  </a:lnTo>
                  <a:lnTo>
                    <a:pt x="175" y="20"/>
                  </a:lnTo>
                  <a:lnTo>
                    <a:pt x="168" y="18"/>
                  </a:lnTo>
                  <a:lnTo>
                    <a:pt x="162" y="16"/>
                  </a:lnTo>
                  <a:lnTo>
                    <a:pt x="155" y="14"/>
                  </a:lnTo>
                  <a:lnTo>
                    <a:pt x="148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8" y="7"/>
                  </a:lnTo>
                  <a:lnTo>
                    <a:pt x="121" y="5"/>
                  </a:lnTo>
                  <a:lnTo>
                    <a:pt x="113" y="4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2" y="4"/>
                  </a:lnTo>
                  <a:lnTo>
                    <a:pt x="15" y="6"/>
                  </a:lnTo>
                  <a:lnTo>
                    <a:pt x="8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614" name="Freeform 6"/>
            <p:cNvSpPr>
              <a:spLocks/>
            </p:cNvSpPr>
            <p:nvPr/>
          </p:nvSpPr>
          <p:spPr bwMode="auto">
            <a:xfrm>
              <a:off x="6086" y="2958"/>
              <a:ext cx="2119" cy="534"/>
            </a:xfrm>
            <a:custGeom>
              <a:avLst/>
              <a:gdLst>
                <a:gd name="T0" fmla="*/ 0 w 355"/>
                <a:gd name="T1" fmla="*/ 12 h 109"/>
                <a:gd name="T2" fmla="*/ 11 w 355"/>
                <a:gd name="T3" fmla="*/ 18 h 109"/>
                <a:gd name="T4" fmla="*/ 24 w 355"/>
                <a:gd name="T5" fmla="*/ 24 h 109"/>
                <a:gd name="T6" fmla="*/ 35 w 355"/>
                <a:gd name="T7" fmla="*/ 31 h 109"/>
                <a:gd name="T8" fmla="*/ 47 w 355"/>
                <a:gd name="T9" fmla="*/ 38 h 109"/>
                <a:gd name="T10" fmla="*/ 58 w 355"/>
                <a:gd name="T11" fmla="*/ 45 h 109"/>
                <a:gd name="T12" fmla="*/ 70 w 355"/>
                <a:gd name="T13" fmla="*/ 53 h 109"/>
                <a:gd name="T14" fmla="*/ 81 w 355"/>
                <a:gd name="T15" fmla="*/ 61 h 109"/>
                <a:gd name="T16" fmla="*/ 93 w 355"/>
                <a:gd name="T17" fmla="*/ 69 h 109"/>
                <a:gd name="T18" fmla="*/ 111 w 355"/>
                <a:gd name="T19" fmla="*/ 79 h 109"/>
                <a:gd name="T20" fmla="*/ 132 w 355"/>
                <a:gd name="T21" fmla="*/ 88 h 109"/>
                <a:gd name="T22" fmla="*/ 155 w 355"/>
                <a:gd name="T23" fmla="*/ 96 h 109"/>
                <a:gd name="T24" fmla="*/ 180 w 355"/>
                <a:gd name="T25" fmla="*/ 102 h 109"/>
                <a:gd name="T26" fmla="*/ 205 w 355"/>
                <a:gd name="T27" fmla="*/ 106 h 109"/>
                <a:gd name="T28" fmla="*/ 230 w 355"/>
                <a:gd name="T29" fmla="*/ 108 h 109"/>
                <a:gd name="T30" fmla="*/ 255 w 355"/>
                <a:gd name="T31" fmla="*/ 107 h 109"/>
                <a:gd name="T32" fmla="*/ 280 w 355"/>
                <a:gd name="T33" fmla="*/ 105 h 109"/>
                <a:gd name="T34" fmla="*/ 291 w 355"/>
                <a:gd name="T35" fmla="*/ 103 h 109"/>
                <a:gd name="T36" fmla="*/ 301 w 355"/>
                <a:gd name="T37" fmla="*/ 100 h 109"/>
                <a:gd name="T38" fmla="*/ 311 w 355"/>
                <a:gd name="T39" fmla="*/ 97 h 109"/>
                <a:gd name="T40" fmla="*/ 320 w 355"/>
                <a:gd name="T41" fmla="*/ 93 h 109"/>
                <a:gd name="T42" fmla="*/ 328 w 355"/>
                <a:gd name="T43" fmla="*/ 89 h 109"/>
                <a:gd name="T44" fmla="*/ 337 w 355"/>
                <a:gd name="T45" fmla="*/ 84 h 109"/>
                <a:gd name="T46" fmla="*/ 344 w 355"/>
                <a:gd name="T47" fmla="*/ 79 h 109"/>
                <a:gd name="T48" fmla="*/ 352 w 355"/>
                <a:gd name="T49" fmla="*/ 73 h 109"/>
                <a:gd name="T50" fmla="*/ 352 w 355"/>
                <a:gd name="T51" fmla="*/ 70 h 109"/>
                <a:gd name="T52" fmla="*/ 353 w 355"/>
                <a:gd name="T53" fmla="*/ 68 h 109"/>
                <a:gd name="T54" fmla="*/ 354 w 355"/>
                <a:gd name="T55" fmla="*/ 67 h 109"/>
                <a:gd name="T56" fmla="*/ 337 w 355"/>
                <a:gd name="T57" fmla="*/ 65 h 109"/>
                <a:gd name="T58" fmla="*/ 313 w 355"/>
                <a:gd name="T59" fmla="*/ 69 h 109"/>
                <a:gd name="T60" fmla="*/ 289 w 355"/>
                <a:gd name="T61" fmla="*/ 70 h 109"/>
                <a:gd name="T62" fmla="*/ 267 w 355"/>
                <a:gd name="T63" fmla="*/ 69 h 109"/>
                <a:gd name="T64" fmla="*/ 246 w 355"/>
                <a:gd name="T65" fmla="*/ 65 h 109"/>
                <a:gd name="T66" fmla="*/ 225 w 355"/>
                <a:gd name="T67" fmla="*/ 59 h 109"/>
                <a:gd name="T68" fmla="*/ 205 w 355"/>
                <a:gd name="T69" fmla="*/ 52 h 109"/>
                <a:gd name="T70" fmla="*/ 185 w 355"/>
                <a:gd name="T71" fmla="*/ 44 h 109"/>
                <a:gd name="T72" fmla="*/ 165 w 355"/>
                <a:gd name="T73" fmla="*/ 36 h 109"/>
                <a:gd name="T74" fmla="*/ 145 w 355"/>
                <a:gd name="T75" fmla="*/ 27 h 109"/>
                <a:gd name="T76" fmla="*/ 125 w 355"/>
                <a:gd name="T77" fmla="*/ 19 h 109"/>
                <a:gd name="T78" fmla="*/ 105 w 355"/>
                <a:gd name="T79" fmla="*/ 12 h 109"/>
                <a:gd name="T80" fmla="*/ 84 w 355"/>
                <a:gd name="T81" fmla="*/ 6 h 109"/>
                <a:gd name="T82" fmla="*/ 63 w 355"/>
                <a:gd name="T83" fmla="*/ 2 h 109"/>
                <a:gd name="T84" fmla="*/ 40 w 355"/>
                <a:gd name="T85" fmla="*/ 0 h 109"/>
                <a:gd name="T86" fmla="*/ 18 w 355"/>
                <a:gd name="T87" fmla="*/ 1 h 109"/>
                <a:gd name="T88" fmla="*/ 5 w 355"/>
                <a:gd name="T89" fmla="*/ 2 h 109"/>
                <a:gd name="T90" fmla="*/ 3 w 355"/>
                <a:gd name="T91" fmla="*/ 3 h 109"/>
                <a:gd name="T92" fmla="*/ 1 w 355"/>
                <a:gd name="T93" fmla="*/ 4 h 109"/>
                <a:gd name="T94" fmla="*/ 0 w 355"/>
                <a:gd name="T95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109">
                  <a:moveTo>
                    <a:pt x="0" y="7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24" y="24"/>
                  </a:lnTo>
                  <a:lnTo>
                    <a:pt x="29" y="28"/>
                  </a:lnTo>
                  <a:lnTo>
                    <a:pt x="35" y="31"/>
                  </a:lnTo>
                  <a:lnTo>
                    <a:pt x="41" y="34"/>
                  </a:lnTo>
                  <a:lnTo>
                    <a:pt x="47" y="38"/>
                  </a:lnTo>
                  <a:lnTo>
                    <a:pt x="52" y="42"/>
                  </a:lnTo>
                  <a:lnTo>
                    <a:pt x="58" y="45"/>
                  </a:lnTo>
                  <a:lnTo>
                    <a:pt x="64" y="49"/>
                  </a:lnTo>
                  <a:lnTo>
                    <a:pt x="70" y="53"/>
                  </a:lnTo>
                  <a:lnTo>
                    <a:pt x="76" y="57"/>
                  </a:lnTo>
                  <a:lnTo>
                    <a:pt x="81" y="61"/>
                  </a:lnTo>
                  <a:lnTo>
                    <a:pt x="87" y="65"/>
                  </a:lnTo>
                  <a:lnTo>
                    <a:pt x="93" y="69"/>
                  </a:lnTo>
                  <a:lnTo>
                    <a:pt x="102" y="74"/>
                  </a:lnTo>
                  <a:lnTo>
                    <a:pt x="111" y="79"/>
                  </a:lnTo>
                  <a:lnTo>
                    <a:pt x="121" y="84"/>
                  </a:lnTo>
                  <a:lnTo>
                    <a:pt x="132" y="88"/>
                  </a:lnTo>
                  <a:lnTo>
                    <a:pt x="143" y="92"/>
                  </a:lnTo>
                  <a:lnTo>
                    <a:pt x="155" y="96"/>
                  </a:lnTo>
                  <a:lnTo>
                    <a:pt x="167" y="99"/>
                  </a:lnTo>
                  <a:lnTo>
                    <a:pt x="180" y="102"/>
                  </a:lnTo>
                  <a:lnTo>
                    <a:pt x="192" y="104"/>
                  </a:lnTo>
                  <a:lnTo>
                    <a:pt x="205" y="106"/>
                  </a:lnTo>
                  <a:lnTo>
                    <a:pt x="217" y="107"/>
                  </a:lnTo>
                  <a:lnTo>
                    <a:pt x="230" y="108"/>
                  </a:lnTo>
                  <a:lnTo>
                    <a:pt x="243" y="108"/>
                  </a:lnTo>
                  <a:lnTo>
                    <a:pt x="255" y="107"/>
                  </a:lnTo>
                  <a:lnTo>
                    <a:pt x="268" y="106"/>
                  </a:lnTo>
                  <a:lnTo>
                    <a:pt x="280" y="105"/>
                  </a:lnTo>
                  <a:lnTo>
                    <a:pt x="285" y="104"/>
                  </a:lnTo>
                  <a:lnTo>
                    <a:pt x="291" y="103"/>
                  </a:lnTo>
                  <a:lnTo>
                    <a:pt x="296" y="102"/>
                  </a:lnTo>
                  <a:lnTo>
                    <a:pt x="301" y="100"/>
                  </a:lnTo>
                  <a:lnTo>
                    <a:pt x="306" y="99"/>
                  </a:lnTo>
                  <a:lnTo>
                    <a:pt x="311" y="97"/>
                  </a:lnTo>
                  <a:lnTo>
                    <a:pt x="315" y="95"/>
                  </a:lnTo>
                  <a:lnTo>
                    <a:pt x="320" y="93"/>
                  </a:lnTo>
                  <a:lnTo>
                    <a:pt x="324" y="91"/>
                  </a:lnTo>
                  <a:lnTo>
                    <a:pt x="328" y="89"/>
                  </a:lnTo>
                  <a:lnTo>
                    <a:pt x="333" y="86"/>
                  </a:lnTo>
                  <a:lnTo>
                    <a:pt x="337" y="84"/>
                  </a:lnTo>
                  <a:lnTo>
                    <a:pt x="341" y="81"/>
                  </a:lnTo>
                  <a:lnTo>
                    <a:pt x="344" y="79"/>
                  </a:lnTo>
                  <a:lnTo>
                    <a:pt x="348" y="76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2" y="70"/>
                  </a:lnTo>
                  <a:lnTo>
                    <a:pt x="353" y="69"/>
                  </a:lnTo>
                  <a:lnTo>
                    <a:pt x="353" y="68"/>
                  </a:lnTo>
                  <a:lnTo>
                    <a:pt x="353" y="67"/>
                  </a:lnTo>
                  <a:lnTo>
                    <a:pt x="354" y="67"/>
                  </a:lnTo>
                  <a:lnTo>
                    <a:pt x="350" y="62"/>
                  </a:lnTo>
                  <a:lnTo>
                    <a:pt x="337" y="65"/>
                  </a:lnTo>
                  <a:lnTo>
                    <a:pt x="325" y="68"/>
                  </a:lnTo>
                  <a:lnTo>
                    <a:pt x="313" y="69"/>
                  </a:lnTo>
                  <a:lnTo>
                    <a:pt x="301" y="70"/>
                  </a:lnTo>
                  <a:lnTo>
                    <a:pt x="289" y="70"/>
                  </a:lnTo>
                  <a:lnTo>
                    <a:pt x="278" y="70"/>
                  </a:lnTo>
                  <a:lnTo>
                    <a:pt x="267" y="69"/>
                  </a:lnTo>
                  <a:lnTo>
                    <a:pt x="257" y="67"/>
                  </a:lnTo>
                  <a:lnTo>
                    <a:pt x="246" y="65"/>
                  </a:lnTo>
                  <a:lnTo>
                    <a:pt x="235" y="62"/>
                  </a:lnTo>
                  <a:lnTo>
                    <a:pt x="225" y="59"/>
                  </a:lnTo>
                  <a:lnTo>
                    <a:pt x="215" y="56"/>
                  </a:lnTo>
                  <a:lnTo>
                    <a:pt x="205" y="52"/>
                  </a:lnTo>
                  <a:lnTo>
                    <a:pt x="195" y="48"/>
                  </a:lnTo>
                  <a:lnTo>
                    <a:pt x="185" y="44"/>
                  </a:lnTo>
                  <a:lnTo>
                    <a:pt x="175" y="40"/>
                  </a:lnTo>
                  <a:lnTo>
                    <a:pt x="165" y="36"/>
                  </a:lnTo>
                  <a:lnTo>
                    <a:pt x="155" y="32"/>
                  </a:lnTo>
                  <a:lnTo>
                    <a:pt x="145" y="27"/>
                  </a:lnTo>
                  <a:lnTo>
                    <a:pt x="135" y="23"/>
                  </a:lnTo>
                  <a:lnTo>
                    <a:pt x="125" y="19"/>
                  </a:lnTo>
                  <a:lnTo>
                    <a:pt x="115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4" y="6"/>
                  </a:lnTo>
                  <a:lnTo>
                    <a:pt x="74" y="4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615" name="Freeform 7"/>
            <p:cNvSpPr>
              <a:spLocks/>
            </p:cNvSpPr>
            <p:nvPr/>
          </p:nvSpPr>
          <p:spPr bwMode="auto">
            <a:xfrm>
              <a:off x="7000" y="2778"/>
              <a:ext cx="1582" cy="453"/>
            </a:xfrm>
            <a:custGeom>
              <a:avLst/>
              <a:gdLst>
                <a:gd name="T0" fmla="*/ 1 w 265"/>
                <a:gd name="T1" fmla="*/ 51 h 93"/>
                <a:gd name="T2" fmla="*/ 19 w 265"/>
                <a:gd name="T3" fmla="*/ 63 h 93"/>
                <a:gd name="T4" fmla="*/ 39 w 265"/>
                <a:gd name="T5" fmla="*/ 73 h 93"/>
                <a:gd name="T6" fmla="*/ 61 w 265"/>
                <a:gd name="T7" fmla="*/ 81 h 93"/>
                <a:gd name="T8" fmla="*/ 84 w 265"/>
                <a:gd name="T9" fmla="*/ 87 h 93"/>
                <a:gd name="T10" fmla="*/ 109 w 265"/>
                <a:gd name="T11" fmla="*/ 91 h 93"/>
                <a:gd name="T12" fmla="*/ 134 w 265"/>
                <a:gd name="T13" fmla="*/ 92 h 93"/>
                <a:gd name="T14" fmla="*/ 159 w 265"/>
                <a:gd name="T15" fmla="*/ 90 h 93"/>
                <a:gd name="T16" fmla="*/ 184 w 265"/>
                <a:gd name="T17" fmla="*/ 85 h 93"/>
                <a:gd name="T18" fmla="*/ 191 w 265"/>
                <a:gd name="T19" fmla="*/ 82 h 93"/>
                <a:gd name="T20" fmla="*/ 198 w 265"/>
                <a:gd name="T21" fmla="*/ 80 h 93"/>
                <a:gd name="T22" fmla="*/ 204 w 265"/>
                <a:gd name="T23" fmla="*/ 77 h 93"/>
                <a:gd name="T24" fmla="*/ 210 w 265"/>
                <a:gd name="T25" fmla="*/ 74 h 93"/>
                <a:gd name="T26" fmla="*/ 216 w 265"/>
                <a:gd name="T27" fmla="*/ 70 h 93"/>
                <a:gd name="T28" fmla="*/ 222 w 265"/>
                <a:gd name="T29" fmla="*/ 67 h 93"/>
                <a:gd name="T30" fmla="*/ 227 w 265"/>
                <a:gd name="T31" fmla="*/ 63 h 93"/>
                <a:gd name="T32" fmla="*/ 232 w 265"/>
                <a:gd name="T33" fmla="*/ 59 h 93"/>
                <a:gd name="T34" fmla="*/ 236 w 265"/>
                <a:gd name="T35" fmla="*/ 54 h 93"/>
                <a:gd name="T36" fmla="*/ 241 w 265"/>
                <a:gd name="T37" fmla="*/ 50 h 93"/>
                <a:gd name="T38" fmla="*/ 244 w 265"/>
                <a:gd name="T39" fmla="*/ 45 h 93"/>
                <a:gd name="T40" fmla="*/ 249 w 265"/>
                <a:gd name="T41" fmla="*/ 40 h 93"/>
                <a:gd name="T42" fmla="*/ 252 w 265"/>
                <a:gd name="T43" fmla="*/ 35 h 93"/>
                <a:gd name="T44" fmla="*/ 255 w 265"/>
                <a:gd name="T45" fmla="*/ 31 h 93"/>
                <a:gd name="T46" fmla="*/ 258 w 265"/>
                <a:gd name="T47" fmla="*/ 25 h 93"/>
                <a:gd name="T48" fmla="*/ 261 w 265"/>
                <a:gd name="T49" fmla="*/ 21 h 93"/>
                <a:gd name="T50" fmla="*/ 261 w 265"/>
                <a:gd name="T51" fmla="*/ 18 h 93"/>
                <a:gd name="T52" fmla="*/ 262 w 265"/>
                <a:gd name="T53" fmla="*/ 15 h 93"/>
                <a:gd name="T54" fmla="*/ 263 w 265"/>
                <a:gd name="T55" fmla="*/ 13 h 93"/>
                <a:gd name="T56" fmla="*/ 263 w 265"/>
                <a:gd name="T57" fmla="*/ 10 h 93"/>
                <a:gd name="T58" fmla="*/ 264 w 265"/>
                <a:gd name="T59" fmla="*/ 8 h 93"/>
                <a:gd name="T60" fmla="*/ 263 w 265"/>
                <a:gd name="T61" fmla="*/ 5 h 93"/>
                <a:gd name="T62" fmla="*/ 262 w 265"/>
                <a:gd name="T63" fmla="*/ 3 h 93"/>
                <a:gd name="T64" fmla="*/ 261 w 265"/>
                <a:gd name="T65" fmla="*/ 1 h 93"/>
                <a:gd name="T66" fmla="*/ 259 w 265"/>
                <a:gd name="T67" fmla="*/ 1 h 93"/>
                <a:gd name="T68" fmla="*/ 257 w 265"/>
                <a:gd name="T69" fmla="*/ 0 h 93"/>
                <a:gd name="T70" fmla="*/ 237 w 265"/>
                <a:gd name="T71" fmla="*/ 10 h 93"/>
                <a:gd name="T72" fmla="*/ 216 w 265"/>
                <a:gd name="T73" fmla="*/ 19 h 93"/>
                <a:gd name="T74" fmla="*/ 192 w 265"/>
                <a:gd name="T75" fmla="*/ 28 h 93"/>
                <a:gd name="T76" fmla="*/ 166 w 265"/>
                <a:gd name="T77" fmla="*/ 34 h 93"/>
                <a:gd name="T78" fmla="*/ 140 w 265"/>
                <a:gd name="T79" fmla="*/ 40 h 93"/>
                <a:gd name="T80" fmla="*/ 114 w 265"/>
                <a:gd name="T81" fmla="*/ 44 h 93"/>
                <a:gd name="T82" fmla="*/ 88 w 265"/>
                <a:gd name="T83" fmla="*/ 47 h 93"/>
                <a:gd name="T84" fmla="*/ 62 w 265"/>
                <a:gd name="T85" fmla="*/ 48 h 93"/>
                <a:gd name="T86" fmla="*/ 47 w 265"/>
                <a:gd name="T87" fmla="*/ 47 h 93"/>
                <a:gd name="T88" fmla="*/ 33 w 265"/>
                <a:gd name="T89" fmla="*/ 47 h 93"/>
                <a:gd name="T90" fmla="*/ 18 w 265"/>
                <a:gd name="T91" fmla="*/ 46 h 93"/>
                <a:gd name="T92" fmla="*/ 5 w 265"/>
                <a:gd name="T93" fmla="*/ 44 h 93"/>
                <a:gd name="T94" fmla="*/ 0 w 265"/>
                <a:gd name="T95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93">
                  <a:moveTo>
                    <a:pt x="0" y="46"/>
                  </a:moveTo>
                  <a:lnTo>
                    <a:pt x="1" y="51"/>
                  </a:lnTo>
                  <a:lnTo>
                    <a:pt x="10" y="57"/>
                  </a:lnTo>
                  <a:lnTo>
                    <a:pt x="19" y="63"/>
                  </a:lnTo>
                  <a:lnTo>
                    <a:pt x="29" y="69"/>
                  </a:lnTo>
                  <a:lnTo>
                    <a:pt x="39" y="73"/>
                  </a:lnTo>
                  <a:lnTo>
                    <a:pt x="50" y="78"/>
                  </a:lnTo>
                  <a:lnTo>
                    <a:pt x="61" y="81"/>
                  </a:lnTo>
                  <a:lnTo>
                    <a:pt x="73" y="84"/>
                  </a:lnTo>
                  <a:lnTo>
                    <a:pt x="84" y="87"/>
                  </a:lnTo>
                  <a:lnTo>
                    <a:pt x="97" y="89"/>
                  </a:lnTo>
                  <a:lnTo>
                    <a:pt x="109" y="91"/>
                  </a:lnTo>
                  <a:lnTo>
                    <a:pt x="122" y="92"/>
                  </a:lnTo>
                  <a:lnTo>
                    <a:pt x="134" y="92"/>
                  </a:lnTo>
                  <a:lnTo>
                    <a:pt x="147" y="91"/>
                  </a:lnTo>
                  <a:lnTo>
                    <a:pt x="159" y="90"/>
                  </a:lnTo>
                  <a:lnTo>
                    <a:pt x="171" y="88"/>
                  </a:lnTo>
                  <a:lnTo>
                    <a:pt x="184" y="85"/>
                  </a:lnTo>
                  <a:lnTo>
                    <a:pt x="187" y="84"/>
                  </a:lnTo>
                  <a:lnTo>
                    <a:pt x="191" y="82"/>
                  </a:lnTo>
                  <a:lnTo>
                    <a:pt x="194" y="81"/>
                  </a:lnTo>
                  <a:lnTo>
                    <a:pt x="198" y="80"/>
                  </a:lnTo>
                  <a:lnTo>
                    <a:pt x="201" y="79"/>
                  </a:lnTo>
                  <a:lnTo>
                    <a:pt x="204" y="77"/>
                  </a:lnTo>
                  <a:lnTo>
                    <a:pt x="207" y="76"/>
                  </a:lnTo>
                  <a:lnTo>
                    <a:pt x="210" y="74"/>
                  </a:lnTo>
                  <a:lnTo>
                    <a:pt x="213" y="72"/>
                  </a:lnTo>
                  <a:lnTo>
                    <a:pt x="216" y="70"/>
                  </a:lnTo>
                  <a:lnTo>
                    <a:pt x="219" y="69"/>
                  </a:lnTo>
                  <a:lnTo>
                    <a:pt x="222" y="67"/>
                  </a:lnTo>
                  <a:lnTo>
                    <a:pt x="224" y="65"/>
                  </a:lnTo>
                  <a:lnTo>
                    <a:pt x="227" y="63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7"/>
                  </a:lnTo>
                  <a:lnTo>
                    <a:pt x="236" y="54"/>
                  </a:lnTo>
                  <a:lnTo>
                    <a:pt x="238" y="52"/>
                  </a:lnTo>
                  <a:lnTo>
                    <a:pt x="241" y="50"/>
                  </a:lnTo>
                  <a:lnTo>
                    <a:pt x="242" y="47"/>
                  </a:lnTo>
                  <a:lnTo>
                    <a:pt x="244" y="45"/>
                  </a:lnTo>
                  <a:lnTo>
                    <a:pt x="246" y="43"/>
                  </a:lnTo>
                  <a:lnTo>
                    <a:pt x="249" y="40"/>
                  </a:lnTo>
                  <a:lnTo>
                    <a:pt x="250" y="38"/>
                  </a:lnTo>
                  <a:lnTo>
                    <a:pt x="252" y="35"/>
                  </a:lnTo>
                  <a:lnTo>
                    <a:pt x="254" y="33"/>
                  </a:lnTo>
                  <a:lnTo>
                    <a:pt x="255" y="31"/>
                  </a:lnTo>
                  <a:lnTo>
                    <a:pt x="257" y="28"/>
                  </a:lnTo>
                  <a:lnTo>
                    <a:pt x="258" y="25"/>
                  </a:lnTo>
                  <a:lnTo>
                    <a:pt x="259" y="23"/>
                  </a:lnTo>
                  <a:lnTo>
                    <a:pt x="261" y="21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1" y="16"/>
                  </a:lnTo>
                  <a:lnTo>
                    <a:pt x="262" y="15"/>
                  </a:lnTo>
                  <a:lnTo>
                    <a:pt x="263" y="14"/>
                  </a:lnTo>
                  <a:lnTo>
                    <a:pt x="263" y="13"/>
                  </a:lnTo>
                  <a:lnTo>
                    <a:pt x="263" y="11"/>
                  </a:lnTo>
                  <a:lnTo>
                    <a:pt x="263" y="10"/>
                  </a:lnTo>
                  <a:lnTo>
                    <a:pt x="264" y="9"/>
                  </a:lnTo>
                  <a:lnTo>
                    <a:pt x="264" y="8"/>
                  </a:lnTo>
                  <a:lnTo>
                    <a:pt x="264" y="6"/>
                  </a:lnTo>
                  <a:lnTo>
                    <a:pt x="263" y="5"/>
                  </a:lnTo>
                  <a:lnTo>
                    <a:pt x="263" y="4"/>
                  </a:lnTo>
                  <a:lnTo>
                    <a:pt x="262" y="3"/>
                  </a:lnTo>
                  <a:lnTo>
                    <a:pt x="261" y="2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47" y="5"/>
                  </a:lnTo>
                  <a:lnTo>
                    <a:pt x="237" y="10"/>
                  </a:lnTo>
                  <a:lnTo>
                    <a:pt x="226" y="15"/>
                  </a:lnTo>
                  <a:lnTo>
                    <a:pt x="216" y="19"/>
                  </a:lnTo>
                  <a:lnTo>
                    <a:pt x="204" y="23"/>
                  </a:lnTo>
                  <a:lnTo>
                    <a:pt x="192" y="28"/>
                  </a:lnTo>
                  <a:lnTo>
                    <a:pt x="179" y="31"/>
                  </a:lnTo>
                  <a:lnTo>
                    <a:pt x="166" y="34"/>
                  </a:lnTo>
                  <a:lnTo>
                    <a:pt x="154" y="38"/>
                  </a:lnTo>
                  <a:lnTo>
                    <a:pt x="140" y="40"/>
                  </a:lnTo>
                  <a:lnTo>
                    <a:pt x="127" y="42"/>
                  </a:lnTo>
                  <a:lnTo>
                    <a:pt x="114" y="44"/>
                  </a:lnTo>
                  <a:lnTo>
                    <a:pt x="101" y="46"/>
                  </a:lnTo>
                  <a:lnTo>
                    <a:pt x="88" y="47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7"/>
                  </a:lnTo>
                  <a:lnTo>
                    <a:pt x="47" y="47"/>
                  </a:lnTo>
                  <a:lnTo>
                    <a:pt x="40" y="47"/>
                  </a:lnTo>
                  <a:lnTo>
                    <a:pt x="33" y="47"/>
                  </a:lnTo>
                  <a:lnTo>
                    <a:pt x="26" y="47"/>
                  </a:lnTo>
                  <a:lnTo>
                    <a:pt x="18" y="46"/>
                  </a:lnTo>
                  <a:lnTo>
                    <a:pt x="11" y="45"/>
                  </a:lnTo>
                  <a:lnTo>
                    <a:pt x="5" y="44"/>
                  </a:lnTo>
                  <a:lnTo>
                    <a:pt x="1" y="45"/>
                  </a:lnTo>
                  <a:lnTo>
                    <a:pt x="0" y="4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4616" name="Rectangle 8"/>
            <p:cNvSpPr>
              <a:spLocks noChangeArrowheads="1"/>
            </p:cNvSpPr>
            <p:nvPr/>
          </p:nvSpPr>
          <p:spPr bwMode="auto">
            <a:xfrm>
              <a:off x="4327" y="2277"/>
              <a:ext cx="4478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4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T A N G G U H    L N G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244617" name="Text Box 9"/>
          <p:cNvSpPr txBox="1">
            <a:spLocks noChangeArrowheads="1"/>
          </p:cNvSpPr>
          <p:nvPr/>
        </p:nvSpPr>
        <p:spPr bwMode="auto">
          <a:xfrm>
            <a:off x="5783874" y="6553200"/>
            <a:ext cx="33601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400" b="0">
                <a:solidFill>
                  <a:srgbClr val="99CC00"/>
                </a:solidFill>
              </a:rPr>
              <a:t> </a:t>
            </a:r>
            <a:fld id="{6FBBCF79-8758-4ABB-BCEC-C22E17FB6DF8}" type="slidenum">
              <a:rPr lang="en-US" sz="1400" b="0">
                <a:solidFill>
                  <a:srgbClr val="99CC00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</a:pPr>
              <a:t>39</a:t>
            </a:fld>
            <a:endParaRPr lang="en-US" sz="1400" b="0">
              <a:solidFill>
                <a:srgbClr val="99CC00"/>
              </a:solidFill>
            </a:endParaRPr>
          </a:p>
        </p:txBody>
      </p:sp>
      <p:sp>
        <p:nvSpPr>
          <p:cNvPr id="2244619" name="Text Box 11"/>
          <p:cNvSpPr txBox="1">
            <a:spLocks noChangeArrowheads="1"/>
          </p:cNvSpPr>
          <p:nvPr/>
        </p:nvSpPr>
        <p:spPr bwMode="auto">
          <a:xfrm>
            <a:off x="332622" y="3017838"/>
            <a:ext cx="8402557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0000"/>
              </a:spcBef>
              <a:buClr>
                <a:srgbClr val="477F31"/>
              </a:buClr>
            </a:pPr>
            <a:r>
              <a:rPr lang="en-US" sz="3600">
                <a:solidFill>
                  <a:schemeClr val="bg2"/>
                </a:solidFill>
                <a:latin typeface="Univers 45 Light" pitchFamily="2" charset="0"/>
              </a:rPr>
              <a:t>OneTeamTangguh: to be the best</a:t>
            </a:r>
          </a:p>
          <a:p>
            <a:pPr algn="ctr">
              <a:spcBef>
                <a:spcPct val="30000"/>
              </a:spcBef>
              <a:buClr>
                <a:srgbClr val="477F31"/>
              </a:buClr>
            </a:pPr>
            <a:r>
              <a:rPr lang="en-US" sz="3600">
                <a:solidFill>
                  <a:srgbClr val="0000FF"/>
                </a:solidFill>
                <a:latin typeface="Univers 45 Light" pitchFamily="2" charset="0"/>
              </a:rPr>
              <a:t>SatuTeamTangguh: menjadi yang terbaik</a:t>
            </a:r>
            <a:endParaRPr lang="en-US" sz="3600" i="1">
              <a:solidFill>
                <a:srgbClr val="0000FF"/>
              </a:solidFill>
              <a:latin typeface="Univers 45 L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Engineer </a:t>
            </a:r>
            <a:r>
              <a:rPr lang="en-US" dirty="0" err="1" smtClean="0"/>
              <a:t>Pabrik</a:t>
            </a:r>
            <a:r>
              <a:rPr lang="en-US" dirty="0" smtClean="0"/>
              <a:t> PTA </a:t>
            </a:r>
            <a:r>
              <a:rPr lang="en-US" dirty="0" err="1" smtClean="0"/>
              <a:t>Petrowidada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Merintis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di LNG </a:t>
            </a:r>
            <a:r>
              <a:rPr lang="en-US" dirty="0" err="1" smtClean="0"/>
              <a:t>Badak</a:t>
            </a:r>
            <a:r>
              <a:rPr lang="en-US" dirty="0" smtClean="0"/>
              <a:t> </a:t>
            </a:r>
            <a:r>
              <a:rPr lang="en-US" dirty="0" err="1" smtClean="0"/>
              <a:t>Bontang</a:t>
            </a:r>
            <a:r>
              <a:rPr lang="en-US" dirty="0" smtClean="0"/>
              <a:t>, </a:t>
            </a:r>
            <a:r>
              <a:rPr lang="en-US" dirty="0" err="1" smtClean="0"/>
              <a:t>Kaltim</a:t>
            </a:r>
            <a:r>
              <a:rPr lang="en-US" dirty="0" smtClean="0"/>
              <a:t> (22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Membangun</a:t>
            </a:r>
            <a:r>
              <a:rPr lang="en-US" dirty="0" smtClean="0"/>
              <a:t> Tim </a:t>
            </a:r>
            <a:r>
              <a:rPr lang="en-US" dirty="0" err="1" smtClean="0"/>
              <a:t>Operasi</a:t>
            </a:r>
            <a:r>
              <a:rPr lang="en-US" dirty="0" smtClean="0"/>
              <a:t> LNG Tangguh (7 </a:t>
            </a:r>
            <a:r>
              <a:rPr lang="en-US" dirty="0" err="1" smtClean="0"/>
              <a:t>Tahun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2946400" cy="2209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70" y="1272459"/>
            <a:ext cx="2932015" cy="23851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6" name="Text Box 2"/>
          <p:cNvSpPr txBox="1">
            <a:spLocks noChangeArrowheads="1"/>
          </p:cNvSpPr>
          <p:nvPr/>
        </p:nvSpPr>
        <p:spPr bwMode="auto">
          <a:xfrm>
            <a:off x="26377" y="73025"/>
            <a:ext cx="66088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sz="4800">
                <a:solidFill>
                  <a:schemeClr val="hlink"/>
                </a:solidFill>
                <a:latin typeface="Univers 45 Light" pitchFamily="2" charset="0"/>
                <a:cs typeface="Arial" charset="0"/>
              </a:rPr>
              <a:t>Safety</a:t>
            </a:r>
          </a:p>
        </p:txBody>
      </p:sp>
      <p:grpSp>
        <p:nvGrpSpPr>
          <p:cNvPr id="2238467" name="Group 3"/>
          <p:cNvGrpSpPr>
            <a:grpSpLocks noChangeAspect="1"/>
          </p:cNvGrpSpPr>
          <p:nvPr/>
        </p:nvGrpSpPr>
        <p:grpSpPr bwMode="auto">
          <a:xfrm>
            <a:off x="7168661" y="6043614"/>
            <a:ext cx="1758462" cy="585787"/>
            <a:chOff x="4327" y="2277"/>
            <a:chExt cx="4478" cy="1534"/>
          </a:xfrm>
        </p:grpSpPr>
        <p:sp>
          <p:nvSpPr>
            <p:cNvPr id="2238468" name="AutoShape 4"/>
            <p:cNvSpPr>
              <a:spLocks noChangeAspect="1" noChangeArrowheads="1"/>
            </p:cNvSpPr>
            <p:nvPr/>
          </p:nvSpPr>
          <p:spPr bwMode="auto">
            <a:xfrm>
              <a:off x="4327" y="2277"/>
              <a:ext cx="4478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469" name="Freeform 5"/>
            <p:cNvSpPr>
              <a:spLocks/>
            </p:cNvSpPr>
            <p:nvPr/>
          </p:nvSpPr>
          <p:spPr bwMode="auto">
            <a:xfrm>
              <a:off x="4399" y="2738"/>
              <a:ext cx="3190" cy="1073"/>
            </a:xfrm>
            <a:custGeom>
              <a:avLst/>
              <a:gdLst>
                <a:gd name="T0" fmla="*/ 9 w 535"/>
                <a:gd name="T1" fmla="*/ 17 h 219"/>
                <a:gd name="T2" fmla="*/ 30 w 535"/>
                <a:gd name="T3" fmla="*/ 18 h 219"/>
                <a:gd name="T4" fmla="*/ 50 w 535"/>
                <a:gd name="T5" fmla="*/ 20 h 219"/>
                <a:gd name="T6" fmla="*/ 70 w 535"/>
                <a:gd name="T7" fmla="*/ 22 h 219"/>
                <a:gd name="T8" fmla="*/ 90 w 535"/>
                <a:gd name="T9" fmla="*/ 26 h 219"/>
                <a:gd name="T10" fmla="*/ 109 w 535"/>
                <a:gd name="T11" fmla="*/ 32 h 219"/>
                <a:gd name="T12" fmla="*/ 127 w 535"/>
                <a:gd name="T13" fmla="*/ 38 h 219"/>
                <a:gd name="T14" fmla="*/ 144 w 535"/>
                <a:gd name="T15" fmla="*/ 45 h 219"/>
                <a:gd name="T16" fmla="*/ 160 w 535"/>
                <a:gd name="T17" fmla="*/ 54 h 219"/>
                <a:gd name="T18" fmla="*/ 176 w 535"/>
                <a:gd name="T19" fmla="*/ 64 h 219"/>
                <a:gd name="T20" fmla="*/ 191 w 535"/>
                <a:gd name="T21" fmla="*/ 75 h 219"/>
                <a:gd name="T22" fmla="*/ 212 w 535"/>
                <a:gd name="T23" fmla="*/ 92 h 219"/>
                <a:gd name="T24" fmla="*/ 238 w 535"/>
                <a:gd name="T25" fmla="*/ 113 h 219"/>
                <a:gd name="T26" fmla="*/ 264 w 535"/>
                <a:gd name="T27" fmla="*/ 133 h 219"/>
                <a:gd name="T28" fmla="*/ 291 w 535"/>
                <a:gd name="T29" fmla="*/ 151 h 219"/>
                <a:gd name="T30" fmla="*/ 319 w 535"/>
                <a:gd name="T31" fmla="*/ 169 h 219"/>
                <a:gd name="T32" fmla="*/ 348 w 535"/>
                <a:gd name="T33" fmla="*/ 184 h 219"/>
                <a:gd name="T34" fmla="*/ 379 w 535"/>
                <a:gd name="T35" fmla="*/ 197 h 219"/>
                <a:gd name="T36" fmla="*/ 412 w 535"/>
                <a:gd name="T37" fmla="*/ 207 h 219"/>
                <a:gd name="T38" fmla="*/ 447 w 535"/>
                <a:gd name="T39" fmla="*/ 214 h 219"/>
                <a:gd name="T40" fmla="*/ 484 w 535"/>
                <a:gd name="T41" fmla="*/ 217 h 219"/>
                <a:gd name="T42" fmla="*/ 523 w 535"/>
                <a:gd name="T43" fmla="*/ 217 h 219"/>
                <a:gd name="T44" fmla="*/ 528 w 535"/>
                <a:gd name="T45" fmla="*/ 216 h 219"/>
                <a:gd name="T46" fmla="*/ 533 w 535"/>
                <a:gd name="T47" fmla="*/ 214 h 219"/>
                <a:gd name="T48" fmla="*/ 534 w 535"/>
                <a:gd name="T49" fmla="*/ 211 h 219"/>
                <a:gd name="T50" fmla="*/ 530 w 535"/>
                <a:gd name="T51" fmla="*/ 205 h 219"/>
                <a:gd name="T52" fmla="*/ 504 w 535"/>
                <a:gd name="T53" fmla="*/ 200 h 219"/>
                <a:gd name="T54" fmla="*/ 480 w 535"/>
                <a:gd name="T55" fmla="*/ 192 h 219"/>
                <a:gd name="T56" fmla="*/ 457 w 535"/>
                <a:gd name="T57" fmla="*/ 185 h 219"/>
                <a:gd name="T58" fmla="*/ 435 w 535"/>
                <a:gd name="T59" fmla="*/ 175 h 219"/>
                <a:gd name="T60" fmla="*/ 414 w 535"/>
                <a:gd name="T61" fmla="*/ 165 h 219"/>
                <a:gd name="T62" fmla="*/ 394 w 535"/>
                <a:gd name="T63" fmla="*/ 155 h 219"/>
                <a:gd name="T64" fmla="*/ 375 w 535"/>
                <a:gd name="T65" fmla="*/ 143 h 219"/>
                <a:gd name="T66" fmla="*/ 356 w 535"/>
                <a:gd name="T67" fmla="*/ 130 h 219"/>
                <a:gd name="T68" fmla="*/ 337 w 535"/>
                <a:gd name="T69" fmla="*/ 116 h 219"/>
                <a:gd name="T70" fmla="*/ 318 w 535"/>
                <a:gd name="T71" fmla="*/ 101 h 219"/>
                <a:gd name="T72" fmla="*/ 300 w 535"/>
                <a:gd name="T73" fmla="*/ 88 h 219"/>
                <a:gd name="T74" fmla="*/ 285 w 535"/>
                <a:gd name="T75" fmla="*/ 76 h 219"/>
                <a:gd name="T76" fmla="*/ 270 w 535"/>
                <a:gd name="T77" fmla="*/ 66 h 219"/>
                <a:gd name="T78" fmla="*/ 254 w 535"/>
                <a:gd name="T79" fmla="*/ 56 h 219"/>
                <a:gd name="T80" fmla="*/ 238 w 535"/>
                <a:gd name="T81" fmla="*/ 47 h 219"/>
                <a:gd name="T82" fmla="*/ 221 w 535"/>
                <a:gd name="T83" fmla="*/ 39 h 219"/>
                <a:gd name="T84" fmla="*/ 204 w 535"/>
                <a:gd name="T85" fmla="*/ 32 h 219"/>
                <a:gd name="T86" fmla="*/ 187 w 535"/>
                <a:gd name="T87" fmla="*/ 25 h 219"/>
                <a:gd name="T88" fmla="*/ 168 w 535"/>
                <a:gd name="T89" fmla="*/ 18 h 219"/>
                <a:gd name="T90" fmla="*/ 148 w 535"/>
                <a:gd name="T91" fmla="*/ 13 h 219"/>
                <a:gd name="T92" fmla="*/ 128 w 535"/>
                <a:gd name="T93" fmla="*/ 7 h 219"/>
                <a:gd name="T94" fmla="*/ 106 w 535"/>
                <a:gd name="T95" fmla="*/ 3 h 219"/>
                <a:gd name="T96" fmla="*/ 83 w 535"/>
                <a:gd name="T97" fmla="*/ 1 h 219"/>
                <a:gd name="T98" fmla="*/ 59 w 535"/>
                <a:gd name="T99" fmla="*/ 0 h 219"/>
                <a:gd name="T100" fmla="*/ 37 w 535"/>
                <a:gd name="T101" fmla="*/ 1 h 219"/>
                <a:gd name="T102" fmla="*/ 15 w 535"/>
                <a:gd name="T103" fmla="*/ 6 h 219"/>
                <a:gd name="T104" fmla="*/ 0 w 535"/>
                <a:gd name="T105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219">
                  <a:moveTo>
                    <a:pt x="0" y="14"/>
                  </a:moveTo>
                  <a:lnTo>
                    <a:pt x="2" y="17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4" y="19"/>
                  </a:lnTo>
                  <a:lnTo>
                    <a:pt x="50" y="20"/>
                  </a:lnTo>
                  <a:lnTo>
                    <a:pt x="57" y="20"/>
                  </a:lnTo>
                  <a:lnTo>
                    <a:pt x="64" y="21"/>
                  </a:lnTo>
                  <a:lnTo>
                    <a:pt x="70" y="22"/>
                  </a:lnTo>
                  <a:lnTo>
                    <a:pt x="77" y="24"/>
                  </a:lnTo>
                  <a:lnTo>
                    <a:pt x="83" y="25"/>
                  </a:lnTo>
                  <a:lnTo>
                    <a:pt x="90" y="26"/>
                  </a:lnTo>
                  <a:lnTo>
                    <a:pt x="96" y="28"/>
                  </a:lnTo>
                  <a:lnTo>
                    <a:pt x="103" y="30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9" y="48"/>
                  </a:lnTo>
                  <a:lnTo>
                    <a:pt x="155" y="51"/>
                  </a:lnTo>
                  <a:lnTo>
                    <a:pt x="160" y="54"/>
                  </a:lnTo>
                  <a:lnTo>
                    <a:pt x="166" y="57"/>
                  </a:lnTo>
                  <a:lnTo>
                    <a:pt x="171" y="61"/>
                  </a:lnTo>
                  <a:lnTo>
                    <a:pt x="176" y="64"/>
                  </a:lnTo>
                  <a:lnTo>
                    <a:pt x="181" y="67"/>
                  </a:lnTo>
                  <a:lnTo>
                    <a:pt x="186" y="71"/>
                  </a:lnTo>
                  <a:lnTo>
                    <a:pt x="191" y="75"/>
                  </a:lnTo>
                  <a:lnTo>
                    <a:pt x="195" y="78"/>
                  </a:lnTo>
                  <a:lnTo>
                    <a:pt x="203" y="85"/>
                  </a:lnTo>
                  <a:lnTo>
                    <a:pt x="212" y="92"/>
                  </a:lnTo>
                  <a:lnTo>
                    <a:pt x="220" y="99"/>
                  </a:lnTo>
                  <a:lnTo>
                    <a:pt x="229" y="106"/>
                  </a:lnTo>
                  <a:lnTo>
                    <a:pt x="238" y="113"/>
                  </a:lnTo>
                  <a:lnTo>
                    <a:pt x="247" y="120"/>
                  </a:lnTo>
                  <a:lnTo>
                    <a:pt x="255" y="126"/>
                  </a:lnTo>
                  <a:lnTo>
                    <a:pt x="264" y="133"/>
                  </a:lnTo>
                  <a:lnTo>
                    <a:pt x="273" y="139"/>
                  </a:lnTo>
                  <a:lnTo>
                    <a:pt x="282" y="145"/>
                  </a:lnTo>
                  <a:lnTo>
                    <a:pt x="291" y="151"/>
                  </a:lnTo>
                  <a:lnTo>
                    <a:pt x="300" y="157"/>
                  </a:lnTo>
                  <a:lnTo>
                    <a:pt x="310" y="163"/>
                  </a:lnTo>
                  <a:lnTo>
                    <a:pt x="319" y="169"/>
                  </a:lnTo>
                  <a:lnTo>
                    <a:pt x="329" y="174"/>
                  </a:lnTo>
                  <a:lnTo>
                    <a:pt x="338" y="179"/>
                  </a:lnTo>
                  <a:lnTo>
                    <a:pt x="348" y="184"/>
                  </a:lnTo>
                  <a:lnTo>
                    <a:pt x="358" y="188"/>
                  </a:lnTo>
                  <a:lnTo>
                    <a:pt x="369" y="193"/>
                  </a:lnTo>
                  <a:lnTo>
                    <a:pt x="379" y="197"/>
                  </a:lnTo>
                  <a:lnTo>
                    <a:pt x="390" y="200"/>
                  </a:lnTo>
                  <a:lnTo>
                    <a:pt x="401" y="204"/>
                  </a:lnTo>
                  <a:lnTo>
                    <a:pt x="412" y="207"/>
                  </a:lnTo>
                  <a:lnTo>
                    <a:pt x="423" y="210"/>
                  </a:lnTo>
                  <a:lnTo>
                    <a:pt x="435" y="212"/>
                  </a:lnTo>
                  <a:lnTo>
                    <a:pt x="447" y="214"/>
                  </a:lnTo>
                  <a:lnTo>
                    <a:pt x="459" y="216"/>
                  </a:lnTo>
                  <a:lnTo>
                    <a:pt x="471" y="217"/>
                  </a:lnTo>
                  <a:lnTo>
                    <a:pt x="484" y="217"/>
                  </a:lnTo>
                  <a:lnTo>
                    <a:pt x="496" y="218"/>
                  </a:lnTo>
                  <a:lnTo>
                    <a:pt x="510" y="217"/>
                  </a:lnTo>
                  <a:lnTo>
                    <a:pt x="523" y="217"/>
                  </a:lnTo>
                  <a:lnTo>
                    <a:pt x="525" y="216"/>
                  </a:lnTo>
                  <a:lnTo>
                    <a:pt x="526" y="216"/>
                  </a:lnTo>
                  <a:lnTo>
                    <a:pt x="528" y="216"/>
                  </a:lnTo>
                  <a:lnTo>
                    <a:pt x="530" y="216"/>
                  </a:lnTo>
                  <a:lnTo>
                    <a:pt x="531" y="215"/>
                  </a:lnTo>
                  <a:lnTo>
                    <a:pt x="533" y="214"/>
                  </a:lnTo>
                  <a:lnTo>
                    <a:pt x="533" y="213"/>
                  </a:lnTo>
                  <a:lnTo>
                    <a:pt x="533" y="212"/>
                  </a:lnTo>
                  <a:lnTo>
                    <a:pt x="534" y="211"/>
                  </a:lnTo>
                  <a:lnTo>
                    <a:pt x="534" y="210"/>
                  </a:lnTo>
                  <a:lnTo>
                    <a:pt x="533" y="209"/>
                  </a:lnTo>
                  <a:lnTo>
                    <a:pt x="530" y="205"/>
                  </a:lnTo>
                  <a:lnTo>
                    <a:pt x="521" y="204"/>
                  </a:lnTo>
                  <a:lnTo>
                    <a:pt x="513" y="202"/>
                  </a:lnTo>
                  <a:lnTo>
                    <a:pt x="504" y="200"/>
                  </a:lnTo>
                  <a:lnTo>
                    <a:pt x="496" y="197"/>
                  </a:lnTo>
                  <a:lnTo>
                    <a:pt x="487" y="195"/>
                  </a:lnTo>
                  <a:lnTo>
                    <a:pt x="480" y="192"/>
                  </a:lnTo>
                  <a:lnTo>
                    <a:pt x="472" y="190"/>
                  </a:lnTo>
                  <a:lnTo>
                    <a:pt x="464" y="187"/>
                  </a:lnTo>
                  <a:lnTo>
                    <a:pt x="457" y="185"/>
                  </a:lnTo>
                  <a:lnTo>
                    <a:pt x="450" y="182"/>
                  </a:lnTo>
                  <a:lnTo>
                    <a:pt x="442" y="179"/>
                  </a:lnTo>
                  <a:lnTo>
                    <a:pt x="435" y="175"/>
                  </a:lnTo>
                  <a:lnTo>
                    <a:pt x="428" y="172"/>
                  </a:lnTo>
                  <a:lnTo>
                    <a:pt x="421" y="169"/>
                  </a:lnTo>
                  <a:lnTo>
                    <a:pt x="414" y="165"/>
                  </a:lnTo>
                  <a:lnTo>
                    <a:pt x="408" y="162"/>
                  </a:lnTo>
                  <a:lnTo>
                    <a:pt x="401" y="158"/>
                  </a:lnTo>
                  <a:lnTo>
                    <a:pt x="394" y="155"/>
                  </a:lnTo>
                  <a:lnTo>
                    <a:pt x="388" y="151"/>
                  </a:lnTo>
                  <a:lnTo>
                    <a:pt x="381" y="147"/>
                  </a:lnTo>
                  <a:lnTo>
                    <a:pt x="375" y="143"/>
                  </a:lnTo>
                  <a:lnTo>
                    <a:pt x="369" y="138"/>
                  </a:lnTo>
                  <a:lnTo>
                    <a:pt x="362" y="134"/>
                  </a:lnTo>
                  <a:lnTo>
                    <a:pt x="356" y="130"/>
                  </a:lnTo>
                  <a:lnTo>
                    <a:pt x="350" y="126"/>
                  </a:lnTo>
                  <a:lnTo>
                    <a:pt x="343" y="121"/>
                  </a:lnTo>
                  <a:lnTo>
                    <a:pt x="337" y="116"/>
                  </a:lnTo>
                  <a:lnTo>
                    <a:pt x="331" y="111"/>
                  </a:lnTo>
                  <a:lnTo>
                    <a:pt x="325" y="107"/>
                  </a:lnTo>
                  <a:lnTo>
                    <a:pt x="318" y="101"/>
                  </a:lnTo>
                  <a:lnTo>
                    <a:pt x="312" y="97"/>
                  </a:lnTo>
                  <a:lnTo>
                    <a:pt x="305" y="92"/>
                  </a:lnTo>
                  <a:lnTo>
                    <a:pt x="300" y="88"/>
                  </a:lnTo>
                  <a:lnTo>
                    <a:pt x="295" y="83"/>
                  </a:lnTo>
                  <a:lnTo>
                    <a:pt x="290" y="80"/>
                  </a:lnTo>
                  <a:lnTo>
                    <a:pt x="285" y="76"/>
                  </a:lnTo>
                  <a:lnTo>
                    <a:pt x="280" y="73"/>
                  </a:lnTo>
                  <a:lnTo>
                    <a:pt x="275" y="69"/>
                  </a:lnTo>
                  <a:lnTo>
                    <a:pt x="270" y="66"/>
                  </a:lnTo>
                  <a:lnTo>
                    <a:pt x="264" y="63"/>
                  </a:lnTo>
                  <a:lnTo>
                    <a:pt x="259" y="59"/>
                  </a:lnTo>
                  <a:lnTo>
                    <a:pt x="254" y="56"/>
                  </a:lnTo>
                  <a:lnTo>
                    <a:pt x="249" y="53"/>
                  </a:lnTo>
                  <a:lnTo>
                    <a:pt x="243" y="50"/>
                  </a:lnTo>
                  <a:lnTo>
                    <a:pt x="238" y="47"/>
                  </a:lnTo>
                  <a:lnTo>
                    <a:pt x="232" y="45"/>
                  </a:lnTo>
                  <a:lnTo>
                    <a:pt x="227" y="42"/>
                  </a:lnTo>
                  <a:lnTo>
                    <a:pt x="221" y="39"/>
                  </a:lnTo>
                  <a:lnTo>
                    <a:pt x="216" y="37"/>
                  </a:lnTo>
                  <a:lnTo>
                    <a:pt x="210" y="34"/>
                  </a:lnTo>
                  <a:lnTo>
                    <a:pt x="204" y="32"/>
                  </a:lnTo>
                  <a:lnTo>
                    <a:pt x="199" y="29"/>
                  </a:lnTo>
                  <a:lnTo>
                    <a:pt x="192" y="27"/>
                  </a:lnTo>
                  <a:lnTo>
                    <a:pt x="187" y="25"/>
                  </a:lnTo>
                  <a:lnTo>
                    <a:pt x="180" y="23"/>
                  </a:lnTo>
                  <a:lnTo>
                    <a:pt x="175" y="20"/>
                  </a:lnTo>
                  <a:lnTo>
                    <a:pt x="168" y="18"/>
                  </a:lnTo>
                  <a:lnTo>
                    <a:pt x="162" y="16"/>
                  </a:lnTo>
                  <a:lnTo>
                    <a:pt x="155" y="14"/>
                  </a:lnTo>
                  <a:lnTo>
                    <a:pt x="148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8" y="7"/>
                  </a:lnTo>
                  <a:lnTo>
                    <a:pt x="121" y="5"/>
                  </a:lnTo>
                  <a:lnTo>
                    <a:pt x="113" y="4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2" y="4"/>
                  </a:lnTo>
                  <a:lnTo>
                    <a:pt x="15" y="6"/>
                  </a:lnTo>
                  <a:lnTo>
                    <a:pt x="8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470" name="Freeform 6"/>
            <p:cNvSpPr>
              <a:spLocks/>
            </p:cNvSpPr>
            <p:nvPr/>
          </p:nvSpPr>
          <p:spPr bwMode="auto">
            <a:xfrm>
              <a:off x="6086" y="2958"/>
              <a:ext cx="2119" cy="534"/>
            </a:xfrm>
            <a:custGeom>
              <a:avLst/>
              <a:gdLst>
                <a:gd name="T0" fmla="*/ 0 w 355"/>
                <a:gd name="T1" fmla="*/ 12 h 109"/>
                <a:gd name="T2" fmla="*/ 11 w 355"/>
                <a:gd name="T3" fmla="*/ 18 h 109"/>
                <a:gd name="T4" fmla="*/ 24 w 355"/>
                <a:gd name="T5" fmla="*/ 24 h 109"/>
                <a:gd name="T6" fmla="*/ 35 w 355"/>
                <a:gd name="T7" fmla="*/ 31 h 109"/>
                <a:gd name="T8" fmla="*/ 47 w 355"/>
                <a:gd name="T9" fmla="*/ 38 h 109"/>
                <a:gd name="T10" fmla="*/ 58 w 355"/>
                <a:gd name="T11" fmla="*/ 45 h 109"/>
                <a:gd name="T12" fmla="*/ 70 w 355"/>
                <a:gd name="T13" fmla="*/ 53 h 109"/>
                <a:gd name="T14" fmla="*/ 81 w 355"/>
                <a:gd name="T15" fmla="*/ 61 h 109"/>
                <a:gd name="T16" fmla="*/ 93 w 355"/>
                <a:gd name="T17" fmla="*/ 69 h 109"/>
                <a:gd name="T18" fmla="*/ 111 w 355"/>
                <a:gd name="T19" fmla="*/ 79 h 109"/>
                <a:gd name="T20" fmla="*/ 132 w 355"/>
                <a:gd name="T21" fmla="*/ 88 h 109"/>
                <a:gd name="T22" fmla="*/ 155 w 355"/>
                <a:gd name="T23" fmla="*/ 96 h 109"/>
                <a:gd name="T24" fmla="*/ 180 w 355"/>
                <a:gd name="T25" fmla="*/ 102 h 109"/>
                <a:gd name="T26" fmla="*/ 205 w 355"/>
                <a:gd name="T27" fmla="*/ 106 h 109"/>
                <a:gd name="T28" fmla="*/ 230 w 355"/>
                <a:gd name="T29" fmla="*/ 108 h 109"/>
                <a:gd name="T30" fmla="*/ 255 w 355"/>
                <a:gd name="T31" fmla="*/ 107 h 109"/>
                <a:gd name="T32" fmla="*/ 280 w 355"/>
                <a:gd name="T33" fmla="*/ 105 h 109"/>
                <a:gd name="T34" fmla="*/ 291 w 355"/>
                <a:gd name="T35" fmla="*/ 103 h 109"/>
                <a:gd name="T36" fmla="*/ 301 w 355"/>
                <a:gd name="T37" fmla="*/ 100 h 109"/>
                <a:gd name="T38" fmla="*/ 311 w 355"/>
                <a:gd name="T39" fmla="*/ 97 h 109"/>
                <a:gd name="T40" fmla="*/ 320 w 355"/>
                <a:gd name="T41" fmla="*/ 93 h 109"/>
                <a:gd name="T42" fmla="*/ 328 w 355"/>
                <a:gd name="T43" fmla="*/ 89 h 109"/>
                <a:gd name="T44" fmla="*/ 337 w 355"/>
                <a:gd name="T45" fmla="*/ 84 h 109"/>
                <a:gd name="T46" fmla="*/ 344 w 355"/>
                <a:gd name="T47" fmla="*/ 79 h 109"/>
                <a:gd name="T48" fmla="*/ 352 w 355"/>
                <a:gd name="T49" fmla="*/ 73 h 109"/>
                <a:gd name="T50" fmla="*/ 352 w 355"/>
                <a:gd name="T51" fmla="*/ 70 h 109"/>
                <a:gd name="T52" fmla="*/ 353 w 355"/>
                <a:gd name="T53" fmla="*/ 68 h 109"/>
                <a:gd name="T54" fmla="*/ 354 w 355"/>
                <a:gd name="T55" fmla="*/ 67 h 109"/>
                <a:gd name="T56" fmla="*/ 337 w 355"/>
                <a:gd name="T57" fmla="*/ 65 h 109"/>
                <a:gd name="T58" fmla="*/ 313 w 355"/>
                <a:gd name="T59" fmla="*/ 69 h 109"/>
                <a:gd name="T60" fmla="*/ 289 w 355"/>
                <a:gd name="T61" fmla="*/ 70 h 109"/>
                <a:gd name="T62" fmla="*/ 267 w 355"/>
                <a:gd name="T63" fmla="*/ 69 h 109"/>
                <a:gd name="T64" fmla="*/ 246 w 355"/>
                <a:gd name="T65" fmla="*/ 65 h 109"/>
                <a:gd name="T66" fmla="*/ 225 w 355"/>
                <a:gd name="T67" fmla="*/ 59 h 109"/>
                <a:gd name="T68" fmla="*/ 205 w 355"/>
                <a:gd name="T69" fmla="*/ 52 h 109"/>
                <a:gd name="T70" fmla="*/ 185 w 355"/>
                <a:gd name="T71" fmla="*/ 44 h 109"/>
                <a:gd name="T72" fmla="*/ 165 w 355"/>
                <a:gd name="T73" fmla="*/ 36 h 109"/>
                <a:gd name="T74" fmla="*/ 145 w 355"/>
                <a:gd name="T75" fmla="*/ 27 h 109"/>
                <a:gd name="T76" fmla="*/ 125 w 355"/>
                <a:gd name="T77" fmla="*/ 19 h 109"/>
                <a:gd name="T78" fmla="*/ 105 w 355"/>
                <a:gd name="T79" fmla="*/ 12 h 109"/>
                <a:gd name="T80" fmla="*/ 84 w 355"/>
                <a:gd name="T81" fmla="*/ 6 h 109"/>
                <a:gd name="T82" fmla="*/ 63 w 355"/>
                <a:gd name="T83" fmla="*/ 2 h 109"/>
                <a:gd name="T84" fmla="*/ 40 w 355"/>
                <a:gd name="T85" fmla="*/ 0 h 109"/>
                <a:gd name="T86" fmla="*/ 18 w 355"/>
                <a:gd name="T87" fmla="*/ 1 h 109"/>
                <a:gd name="T88" fmla="*/ 5 w 355"/>
                <a:gd name="T89" fmla="*/ 2 h 109"/>
                <a:gd name="T90" fmla="*/ 3 w 355"/>
                <a:gd name="T91" fmla="*/ 3 h 109"/>
                <a:gd name="T92" fmla="*/ 1 w 355"/>
                <a:gd name="T93" fmla="*/ 4 h 109"/>
                <a:gd name="T94" fmla="*/ 0 w 355"/>
                <a:gd name="T95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109">
                  <a:moveTo>
                    <a:pt x="0" y="7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24" y="24"/>
                  </a:lnTo>
                  <a:lnTo>
                    <a:pt x="29" y="28"/>
                  </a:lnTo>
                  <a:lnTo>
                    <a:pt x="35" y="31"/>
                  </a:lnTo>
                  <a:lnTo>
                    <a:pt x="41" y="34"/>
                  </a:lnTo>
                  <a:lnTo>
                    <a:pt x="47" y="38"/>
                  </a:lnTo>
                  <a:lnTo>
                    <a:pt x="52" y="42"/>
                  </a:lnTo>
                  <a:lnTo>
                    <a:pt x="58" y="45"/>
                  </a:lnTo>
                  <a:lnTo>
                    <a:pt x="64" y="49"/>
                  </a:lnTo>
                  <a:lnTo>
                    <a:pt x="70" y="53"/>
                  </a:lnTo>
                  <a:lnTo>
                    <a:pt x="76" y="57"/>
                  </a:lnTo>
                  <a:lnTo>
                    <a:pt x="81" y="61"/>
                  </a:lnTo>
                  <a:lnTo>
                    <a:pt x="87" y="65"/>
                  </a:lnTo>
                  <a:lnTo>
                    <a:pt x="93" y="69"/>
                  </a:lnTo>
                  <a:lnTo>
                    <a:pt x="102" y="74"/>
                  </a:lnTo>
                  <a:lnTo>
                    <a:pt x="111" y="79"/>
                  </a:lnTo>
                  <a:lnTo>
                    <a:pt x="121" y="84"/>
                  </a:lnTo>
                  <a:lnTo>
                    <a:pt x="132" y="88"/>
                  </a:lnTo>
                  <a:lnTo>
                    <a:pt x="143" y="92"/>
                  </a:lnTo>
                  <a:lnTo>
                    <a:pt x="155" y="96"/>
                  </a:lnTo>
                  <a:lnTo>
                    <a:pt x="167" y="99"/>
                  </a:lnTo>
                  <a:lnTo>
                    <a:pt x="180" y="102"/>
                  </a:lnTo>
                  <a:lnTo>
                    <a:pt x="192" y="104"/>
                  </a:lnTo>
                  <a:lnTo>
                    <a:pt x="205" y="106"/>
                  </a:lnTo>
                  <a:lnTo>
                    <a:pt x="217" y="107"/>
                  </a:lnTo>
                  <a:lnTo>
                    <a:pt x="230" y="108"/>
                  </a:lnTo>
                  <a:lnTo>
                    <a:pt x="243" y="108"/>
                  </a:lnTo>
                  <a:lnTo>
                    <a:pt x="255" y="107"/>
                  </a:lnTo>
                  <a:lnTo>
                    <a:pt x="268" y="106"/>
                  </a:lnTo>
                  <a:lnTo>
                    <a:pt x="280" y="105"/>
                  </a:lnTo>
                  <a:lnTo>
                    <a:pt x="285" y="104"/>
                  </a:lnTo>
                  <a:lnTo>
                    <a:pt x="291" y="103"/>
                  </a:lnTo>
                  <a:lnTo>
                    <a:pt x="296" y="102"/>
                  </a:lnTo>
                  <a:lnTo>
                    <a:pt x="301" y="100"/>
                  </a:lnTo>
                  <a:lnTo>
                    <a:pt x="306" y="99"/>
                  </a:lnTo>
                  <a:lnTo>
                    <a:pt x="311" y="97"/>
                  </a:lnTo>
                  <a:lnTo>
                    <a:pt x="315" y="95"/>
                  </a:lnTo>
                  <a:lnTo>
                    <a:pt x="320" y="93"/>
                  </a:lnTo>
                  <a:lnTo>
                    <a:pt x="324" y="91"/>
                  </a:lnTo>
                  <a:lnTo>
                    <a:pt x="328" y="89"/>
                  </a:lnTo>
                  <a:lnTo>
                    <a:pt x="333" y="86"/>
                  </a:lnTo>
                  <a:lnTo>
                    <a:pt x="337" y="84"/>
                  </a:lnTo>
                  <a:lnTo>
                    <a:pt x="341" y="81"/>
                  </a:lnTo>
                  <a:lnTo>
                    <a:pt x="344" y="79"/>
                  </a:lnTo>
                  <a:lnTo>
                    <a:pt x="348" y="76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2" y="70"/>
                  </a:lnTo>
                  <a:lnTo>
                    <a:pt x="353" y="69"/>
                  </a:lnTo>
                  <a:lnTo>
                    <a:pt x="353" y="68"/>
                  </a:lnTo>
                  <a:lnTo>
                    <a:pt x="353" y="67"/>
                  </a:lnTo>
                  <a:lnTo>
                    <a:pt x="354" y="67"/>
                  </a:lnTo>
                  <a:lnTo>
                    <a:pt x="350" y="62"/>
                  </a:lnTo>
                  <a:lnTo>
                    <a:pt x="337" y="65"/>
                  </a:lnTo>
                  <a:lnTo>
                    <a:pt x="325" y="68"/>
                  </a:lnTo>
                  <a:lnTo>
                    <a:pt x="313" y="69"/>
                  </a:lnTo>
                  <a:lnTo>
                    <a:pt x="301" y="70"/>
                  </a:lnTo>
                  <a:lnTo>
                    <a:pt x="289" y="70"/>
                  </a:lnTo>
                  <a:lnTo>
                    <a:pt x="278" y="70"/>
                  </a:lnTo>
                  <a:lnTo>
                    <a:pt x="267" y="69"/>
                  </a:lnTo>
                  <a:lnTo>
                    <a:pt x="257" y="67"/>
                  </a:lnTo>
                  <a:lnTo>
                    <a:pt x="246" y="65"/>
                  </a:lnTo>
                  <a:lnTo>
                    <a:pt x="235" y="62"/>
                  </a:lnTo>
                  <a:lnTo>
                    <a:pt x="225" y="59"/>
                  </a:lnTo>
                  <a:lnTo>
                    <a:pt x="215" y="56"/>
                  </a:lnTo>
                  <a:lnTo>
                    <a:pt x="205" y="52"/>
                  </a:lnTo>
                  <a:lnTo>
                    <a:pt x="195" y="48"/>
                  </a:lnTo>
                  <a:lnTo>
                    <a:pt x="185" y="44"/>
                  </a:lnTo>
                  <a:lnTo>
                    <a:pt x="175" y="40"/>
                  </a:lnTo>
                  <a:lnTo>
                    <a:pt x="165" y="36"/>
                  </a:lnTo>
                  <a:lnTo>
                    <a:pt x="155" y="32"/>
                  </a:lnTo>
                  <a:lnTo>
                    <a:pt x="145" y="27"/>
                  </a:lnTo>
                  <a:lnTo>
                    <a:pt x="135" y="23"/>
                  </a:lnTo>
                  <a:lnTo>
                    <a:pt x="125" y="19"/>
                  </a:lnTo>
                  <a:lnTo>
                    <a:pt x="115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4" y="6"/>
                  </a:lnTo>
                  <a:lnTo>
                    <a:pt x="74" y="4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471" name="Freeform 7"/>
            <p:cNvSpPr>
              <a:spLocks/>
            </p:cNvSpPr>
            <p:nvPr/>
          </p:nvSpPr>
          <p:spPr bwMode="auto">
            <a:xfrm>
              <a:off x="7000" y="2778"/>
              <a:ext cx="1582" cy="453"/>
            </a:xfrm>
            <a:custGeom>
              <a:avLst/>
              <a:gdLst>
                <a:gd name="T0" fmla="*/ 1 w 265"/>
                <a:gd name="T1" fmla="*/ 51 h 93"/>
                <a:gd name="T2" fmla="*/ 19 w 265"/>
                <a:gd name="T3" fmla="*/ 63 h 93"/>
                <a:gd name="T4" fmla="*/ 39 w 265"/>
                <a:gd name="T5" fmla="*/ 73 h 93"/>
                <a:gd name="T6" fmla="*/ 61 w 265"/>
                <a:gd name="T7" fmla="*/ 81 h 93"/>
                <a:gd name="T8" fmla="*/ 84 w 265"/>
                <a:gd name="T9" fmla="*/ 87 h 93"/>
                <a:gd name="T10" fmla="*/ 109 w 265"/>
                <a:gd name="T11" fmla="*/ 91 h 93"/>
                <a:gd name="T12" fmla="*/ 134 w 265"/>
                <a:gd name="T13" fmla="*/ 92 h 93"/>
                <a:gd name="T14" fmla="*/ 159 w 265"/>
                <a:gd name="T15" fmla="*/ 90 h 93"/>
                <a:gd name="T16" fmla="*/ 184 w 265"/>
                <a:gd name="T17" fmla="*/ 85 h 93"/>
                <a:gd name="T18" fmla="*/ 191 w 265"/>
                <a:gd name="T19" fmla="*/ 82 h 93"/>
                <a:gd name="T20" fmla="*/ 198 w 265"/>
                <a:gd name="T21" fmla="*/ 80 h 93"/>
                <a:gd name="T22" fmla="*/ 204 w 265"/>
                <a:gd name="T23" fmla="*/ 77 h 93"/>
                <a:gd name="T24" fmla="*/ 210 w 265"/>
                <a:gd name="T25" fmla="*/ 74 h 93"/>
                <a:gd name="T26" fmla="*/ 216 w 265"/>
                <a:gd name="T27" fmla="*/ 70 h 93"/>
                <a:gd name="T28" fmla="*/ 222 w 265"/>
                <a:gd name="T29" fmla="*/ 67 h 93"/>
                <a:gd name="T30" fmla="*/ 227 w 265"/>
                <a:gd name="T31" fmla="*/ 63 h 93"/>
                <a:gd name="T32" fmla="*/ 232 w 265"/>
                <a:gd name="T33" fmla="*/ 59 h 93"/>
                <a:gd name="T34" fmla="*/ 236 w 265"/>
                <a:gd name="T35" fmla="*/ 54 h 93"/>
                <a:gd name="T36" fmla="*/ 241 w 265"/>
                <a:gd name="T37" fmla="*/ 50 h 93"/>
                <a:gd name="T38" fmla="*/ 244 w 265"/>
                <a:gd name="T39" fmla="*/ 45 h 93"/>
                <a:gd name="T40" fmla="*/ 249 w 265"/>
                <a:gd name="T41" fmla="*/ 40 h 93"/>
                <a:gd name="T42" fmla="*/ 252 w 265"/>
                <a:gd name="T43" fmla="*/ 35 h 93"/>
                <a:gd name="T44" fmla="*/ 255 w 265"/>
                <a:gd name="T45" fmla="*/ 31 h 93"/>
                <a:gd name="T46" fmla="*/ 258 w 265"/>
                <a:gd name="T47" fmla="*/ 25 h 93"/>
                <a:gd name="T48" fmla="*/ 261 w 265"/>
                <a:gd name="T49" fmla="*/ 21 h 93"/>
                <a:gd name="T50" fmla="*/ 261 w 265"/>
                <a:gd name="T51" fmla="*/ 18 h 93"/>
                <a:gd name="T52" fmla="*/ 262 w 265"/>
                <a:gd name="T53" fmla="*/ 15 h 93"/>
                <a:gd name="T54" fmla="*/ 263 w 265"/>
                <a:gd name="T55" fmla="*/ 13 h 93"/>
                <a:gd name="T56" fmla="*/ 263 w 265"/>
                <a:gd name="T57" fmla="*/ 10 h 93"/>
                <a:gd name="T58" fmla="*/ 264 w 265"/>
                <a:gd name="T59" fmla="*/ 8 h 93"/>
                <a:gd name="T60" fmla="*/ 263 w 265"/>
                <a:gd name="T61" fmla="*/ 5 h 93"/>
                <a:gd name="T62" fmla="*/ 262 w 265"/>
                <a:gd name="T63" fmla="*/ 3 h 93"/>
                <a:gd name="T64" fmla="*/ 261 w 265"/>
                <a:gd name="T65" fmla="*/ 1 h 93"/>
                <a:gd name="T66" fmla="*/ 259 w 265"/>
                <a:gd name="T67" fmla="*/ 1 h 93"/>
                <a:gd name="T68" fmla="*/ 257 w 265"/>
                <a:gd name="T69" fmla="*/ 0 h 93"/>
                <a:gd name="T70" fmla="*/ 237 w 265"/>
                <a:gd name="T71" fmla="*/ 10 h 93"/>
                <a:gd name="T72" fmla="*/ 216 w 265"/>
                <a:gd name="T73" fmla="*/ 19 h 93"/>
                <a:gd name="T74" fmla="*/ 192 w 265"/>
                <a:gd name="T75" fmla="*/ 28 h 93"/>
                <a:gd name="T76" fmla="*/ 166 w 265"/>
                <a:gd name="T77" fmla="*/ 34 h 93"/>
                <a:gd name="T78" fmla="*/ 140 w 265"/>
                <a:gd name="T79" fmla="*/ 40 h 93"/>
                <a:gd name="T80" fmla="*/ 114 w 265"/>
                <a:gd name="T81" fmla="*/ 44 h 93"/>
                <a:gd name="T82" fmla="*/ 88 w 265"/>
                <a:gd name="T83" fmla="*/ 47 h 93"/>
                <a:gd name="T84" fmla="*/ 62 w 265"/>
                <a:gd name="T85" fmla="*/ 48 h 93"/>
                <a:gd name="T86" fmla="*/ 47 w 265"/>
                <a:gd name="T87" fmla="*/ 47 h 93"/>
                <a:gd name="T88" fmla="*/ 33 w 265"/>
                <a:gd name="T89" fmla="*/ 47 h 93"/>
                <a:gd name="T90" fmla="*/ 18 w 265"/>
                <a:gd name="T91" fmla="*/ 46 h 93"/>
                <a:gd name="T92" fmla="*/ 5 w 265"/>
                <a:gd name="T93" fmla="*/ 44 h 93"/>
                <a:gd name="T94" fmla="*/ 0 w 265"/>
                <a:gd name="T95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93">
                  <a:moveTo>
                    <a:pt x="0" y="46"/>
                  </a:moveTo>
                  <a:lnTo>
                    <a:pt x="1" y="51"/>
                  </a:lnTo>
                  <a:lnTo>
                    <a:pt x="10" y="57"/>
                  </a:lnTo>
                  <a:lnTo>
                    <a:pt x="19" y="63"/>
                  </a:lnTo>
                  <a:lnTo>
                    <a:pt x="29" y="69"/>
                  </a:lnTo>
                  <a:lnTo>
                    <a:pt x="39" y="73"/>
                  </a:lnTo>
                  <a:lnTo>
                    <a:pt x="50" y="78"/>
                  </a:lnTo>
                  <a:lnTo>
                    <a:pt x="61" y="81"/>
                  </a:lnTo>
                  <a:lnTo>
                    <a:pt x="73" y="84"/>
                  </a:lnTo>
                  <a:lnTo>
                    <a:pt x="84" y="87"/>
                  </a:lnTo>
                  <a:lnTo>
                    <a:pt x="97" y="89"/>
                  </a:lnTo>
                  <a:lnTo>
                    <a:pt x="109" y="91"/>
                  </a:lnTo>
                  <a:lnTo>
                    <a:pt x="122" y="92"/>
                  </a:lnTo>
                  <a:lnTo>
                    <a:pt x="134" y="92"/>
                  </a:lnTo>
                  <a:lnTo>
                    <a:pt x="147" y="91"/>
                  </a:lnTo>
                  <a:lnTo>
                    <a:pt x="159" y="90"/>
                  </a:lnTo>
                  <a:lnTo>
                    <a:pt x="171" y="88"/>
                  </a:lnTo>
                  <a:lnTo>
                    <a:pt x="184" y="85"/>
                  </a:lnTo>
                  <a:lnTo>
                    <a:pt x="187" y="84"/>
                  </a:lnTo>
                  <a:lnTo>
                    <a:pt x="191" y="82"/>
                  </a:lnTo>
                  <a:lnTo>
                    <a:pt x="194" y="81"/>
                  </a:lnTo>
                  <a:lnTo>
                    <a:pt x="198" y="80"/>
                  </a:lnTo>
                  <a:lnTo>
                    <a:pt x="201" y="79"/>
                  </a:lnTo>
                  <a:lnTo>
                    <a:pt x="204" y="77"/>
                  </a:lnTo>
                  <a:lnTo>
                    <a:pt x="207" y="76"/>
                  </a:lnTo>
                  <a:lnTo>
                    <a:pt x="210" y="74"/>
                  </a:lnTo>
                  <a:lnTo>
                    <a:pt x="213" y="72"/>
                  </a:lnTo>
                  <a:lnTo>
                    <a:pt x="216" y="70"/>
                  </a:lnTo>
                  <a:lnTo>
                    <a:pt x="219" y="69"/>
                  </a:lnTo>
                  <a:lnTo>
                    <a:pt x="222" y="67"/>
                  </a:lnTo>
                  <a:lnTo>
                    <a:pt x="224" y="65"/>
                  </a:lnTo>
                  <a:lnTo>
                    <a:pt x="227" y="63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7"/>
                  </a:lnTo>
                  <a:lnTo>
                    <a:pt x="236" y="54"/>
                  </a:lnTo>
                  <a:lnTo>
                    <a:pt x="238" y="52"/>
                  </a:lnTo>
                  <a:lnTo>
                    <a:pt x="241" y="50"/>
                  </a:lnTo>
                  <a:lnTo>
                    <a:pt x="242" y="47"/>
                  </a:lnTo>
                  <a:lnTo>
                    <a:pt x="244" y="45"/>
                  </a:lnTo>
                  <a:lnTo>
                    <a:pt x="246" y="43"/>
                  </a:lnTo>
                  <a:lnTo>
                    <a:pt x="249" y="40"/>
                  </a:lnTo>
                  <a:lnTo>
                    <a:pt x="250" y="38"/>
                  </a:lnTo>
                  <a:lnTo>
                    <a:pt x="252" y="35"/>
                  </a:lnTo>
                  <a:lnTo>
                    <a:pt x="254" y="33"/>
                  </a:lnTo>
                  <a:lnTo>
                    <a:pt x="255" y="31"/>
                  </a:lnTo>
                  <a:lnTo>
                    <a:pt x="257" y="28"/>
                  </a:lnTo>
                  <a:lnTo>
                    <a:pt x="258" y="25"/>
                  </a:lnTo>
                  <a:lnTo>
                    <a:pt x="259" y="23"/>
                  </a:lnTo>
                  <a:lnTo>
                    <a:pt x="261" y="21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1" y="16"/>
                  </a:lnTo>
                  <a:lnTo>
                    <a:pt x="262" y="15"/>
                  </a:lnTo>
                  <a:lnTo>
                    <a:pt x="263" y="14"/>
                  </a:lnTo>
                  <a:lnTo>
                    <a:pt x="263" y="13"/>
                  </a:lnTo>
                  <a:lnTo>
                    <a:pt x="263" y="11"/>
                  </a:lnTo>
                  <a:lnTo>
                    <a:pt x="263" y="10"/>
                  </a:lnTo>
                  <a:lnTo>
                    <a:pt x="264" y="9"/>
                  </a:lnTo>
                  <a:lnTo>
                    <a:pt x="264" y="8"/>
                  </a:lnTo>
                  <a:lnTo>
                    <a:pt x="264" y="6"/>
                  </a:lnTo>
                  <a:lnTo>
                    <a:pt x="263" y="5"/>
                  </a:lnTo>
                  <a:lnTo>
                    <a:pt x="263" y="4"/>
                  </a:lnTo>
                  <a:lnTo>
                    <a:pt x="262" y="3"/>
                  </a:lnTo>
                  <a:lnTo>
                    <a:pt x="261" y="2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47" y="5"/>
                  </a:lnTo>
                  <a:lnTo>
                    <a:pt x="237" y="10"/>
                  </a:lnTo>
                  <a:lnTo>
                    <a:pt x="226" y="15"/>
                  </a:lnTo>
                  <a:lnTo>
                    <a:pt x="216" y="19"/>
                  </a:lnTo>
                  <a:lnTo>
                    <a:pt x="204" y="23"/>
                  </a:lnTo>
                  <a:lnTo>
                    <a:pt x="192" y="28"/>
                  </a:lnTo>
                  <a:lnTo>
                    <a:pt x="179" y="31"/>
                  </a:lnTo>
                  <a:lnTo>
                    <a:pt x="166" y="34"/>
                  </a:lnTo>
                  <a:lnTo>
                    <a:pt x="154" y="38"/>
                  </a:lnTo>
                  <a:lnTo>
                    <a:pt x="140" y="40"/>
                  </a:lnTo>
                  <a:lnTo>
                    <a:pt x="127" y="42"/>
                  </a:lnTo>
                  <a:lnTo>
                    <a:pt x="114" y="44"/>
                  </a:lnTo>
                  <a:lnTo>
                    <a:pt x="101" y="46"/>
                  </a:lnTo>
                  <a:lnTo>
                    <a:pt x="88" y="47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7"/>
                  </a:lnTo>
                  <a:lnTo>
                    <a:pt x="47" y="47"/>
                  </a:lnTo>
                  <a:lnTo>
                    <a:pt x="40" y="47"/>
                  </a:lnTo>
                  <a:lnTo>
                    <a:pt x="33" y="47"/>
                  </a:lnTo>
                  <a:lnTo>
                    <a:pt x="26" y="47"/>
                  </a:lnTo>
                  <a:lnTo>
                    <a:pt x="18" y="46"/>
                  </a:lnTo>
                  <a:lnTo>
                    <a:pt x="11" y="45"/>
                  </a:lnTo>
                  <a:lnTo>
                    <a:pt x="5" y="44"/>
                  </a:lnTo>
                  <a:lnTo>
                    <a:pt x="1" y="45"/>
                  </a:lnTo>
                  <a:lnTo>
                    <a:pt x="0" y="4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8472" name="Rectangle 8"/>
            <p:cNvSpPr>
              <a:spLocks noChangeArrowheads="1"/>
            </p:cNvSpPr>
            <p:nvPr/>
          </p:nvSpPr>
          <p:spPr bwMode="auto">
            <a:xfrm>
              <a:off x="4327" y="2277"/>
              <a:ext cx="4478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4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T A N G G U H    L N G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238478" name="Text Box 14"/>
          <p:cNvSpPr txBox="1">
            <a:spLocks noChangeArrowheads="1"/>
          </p:cNvSpPr>
          <p:nvPr/>
        </p:nvSpPr>
        <p:spPr bwMode="auto">
          <a:xfrm>
            <a:off x="5783874" y="6553200"/>
            <a:ext cx="33601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400" b="0">
                <a:solidFill>
                  <a:srgbClr val="99CC00"/>
                </a:solidFill>
              </a:rPr>
              <a:t> </a:t>
            </a:r>
            <a:fld id="{9E75BFA6-09E4-4224-9368-C8F47074C8E3}" type="slidenum">
              <a:rPr lang="en-US" sz="1400" b="0">
                <a:solidFill>
                  <a:srgbClr val="99CC00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</a:pPr>
              <a:t>40</a:t>
            </a:fld>
            <a:endParaRPr lang="en-US" sz="1400" b="0">
              <a:solidFill>
                <a:srgbClr val="99CC00"/>
              </a:solidFill>
            </a:endParaRPr>
          </a:p>
        </p:txBody>
      </p:sp>
      <p:sp>
        <p:nvSpPr>
          <p:cNvPr id="2238492" name="Text Box 28"/>
          <p:cNvSpPr txBox="1">
            <a:spLocks noChangeArrowheads="1"/>
          </p:cNvSpPr>
          <p:nvPr/>
        </p:nvSpPr>
        <p:spPr bwMode="auto">
          <a:xfrm>
            <a:off x="599789" y="519114"/>
            <a:ext cx="785503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>
                <a:solidFill>
                  <a:srgbClr val="0000FF"/>
                </a:solidFill>
                <a:latin typeface="Univers 45 Light" pitchFamily="2" charset="0"/>
              </a:rPr>
              <a:t>“We will be the leader in personal and process safety”</a:t>
            </a:r>
          </a:p>
          <a:p>
            <a:pPr algn="ctr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latin typeface="Univers 45 Light" pitchFamily="2" charset="0"/>
              </a:rPr>
              <a:t>Kita akan menjadi pemimpin </a:t>
            </a:r>
          </a:p>
          <a:p>
            <a:pPr algn="ctr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latin typeface="Univers 45 Light" pitchFamily="2" charset="0"/>
              </a:rPr>
              <a:t>dalam keselamatan perorangan dan keselamatan proses</a:t>
            </a:r>
          </a:p>
        </p:txBody>
      </p:sp>
      <p:sp>
        <p:nvSpPr>
          <p:cNvPr id="2238493" name="Text Box 29"/>
          <p:cNvSpPr txBox="1">
            <a:spLocks noChangeArrowheads="1"/>
          </p:cNvSpPr>
          <p:nvPr/>
        </p:nvSpPr>
        <p:spPr bwMode="auto">
          <a:xfrm>
            <a:off x="313592" y="1803401"/>
            <a:ext cx="8947321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Compliance with legal and BP requirements 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Kepatuhan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terhadap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peraturan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pemerintah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peraturan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BP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Rigorous application of procedures and practices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Penggunaan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prosedur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praktek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kerja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yang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baik</a:t>
            </a:r>
            <a:endParaRPr lang="en-US" sz="1800" dirty="0">
              <a:solidFill>
                <a:srgbClr val="00CC99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Process safety definition and standards understood by all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Semua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memahami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batasan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standar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keselamatan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proses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Immediate reporting, and deep follow-up on all incidents and upsets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Melaporkan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segera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,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tindak-lanjut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mendalam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atas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semua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insiden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upset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High-quality HSE programs and inputs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Program-program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input-input HSE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berkualitas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tinggi</a:t>
            </a:r>
            <a:endParaRPr lang="en-US" sz="1800" dirty="0">
              <a:solidFill>
                <a:srgbClr val="00CC99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  <a:t>Plant integrity is managed to the highest standards and corrosion prevented</a:t>
            </a:r>
            <a:br>
              <a:rPr lang="en-US" sz="1800" dirty="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Integritas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kilang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dikelola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dengan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standar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tertinggi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dan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korosi</a:t>
            </a:r>
            <a:r>
              <a:rPr lang="en-US" sz="1800" dirty="0">
                <a:solidFill>
                  <a:srgbClr val="00CC99"/>
                </a:solidFill>
                <a:latin typeface="Univers 45 Light" pitchFamily="2" charset="0"/>
              </a:rPr>
              <a:t> </a:t>
            </a:r>
            <a:r>
              <a:rPr lang="en-US" sz="1800" dirty="0" err="1">
                <a:solidFill>
                  <a:srgbClr val="00CC99"/>
                </a:solidFill>
                <a:latin typeface="Univers 45 Light" pitchFamily="2" charset="0"/>
              </a:rPr>
              <a:t>dicegah</a:t>
            </a:r>
            <a:endParaRPr lang="en-US" sz="1800" dirty="0">
              <a:solidFill>
                <a:srgbClr val="00CC99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</a:pPr>
            <a:endParaRPr lang="en-US" sz="1800" dirty="0">
              <a:solidFill>
                <a:srgbClr val="477F31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</a:pPr>
            <a:r>
              <a:rPr lang="en-US" sz="1800" i="1" dirty="0">
                <a:solidFill>
                  <a:schemeClr val="bg2"/>
                </a:solidFill>
                <a:latin typeface="Univers 45 Light" pitchFamily="2" charset="0"/>
              </a:rPr>
              <a:t>People look for, and immediately report hazards: take action, and learn from incidents </a:t>
            </a:r>
          </a:p>
          <a:p>
            <a:pPr>
              <a:spcBef>
                <a:spcPct val="30000"/>
              </a:spcBef>
              <a:buClr>
                <a:srgbClr val="477F31"/>
              </a:buClr>
            </a:pP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Semua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mencari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,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dan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segera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melaporkan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bahaya-bahaya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:</a:t>
            </a:r>
            <a:b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</a:b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mengambil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tindakan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,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dan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belajar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dari</a:t>
            </a:r>
            <a:r>
              <a:rPr lang="en-US" sz="1800" i="1" dirty="0">
                <a:solidFill>
                  <a:srgbClr val="0000FF"/>
                </a:solidFill>
                <a:latin typeface="Univers 45 Light" pitchFamily="2" charset="0"/>
              </a:rPr>
              <a:t> </a:t>
            </a:r>
            <a:r>
              <a:rPr lang="en-US" sz="1800" i="1" dirty="0" err="1">
                <a:solidFill>
                  <a:srgbClr val="0000FF"/>
                </a:solidFill>
                <a:latin typeface="Univers 45 Light" pitchFamily="2" charset="0"/>
              </a:rPr>
              <a:t>insiden</a:t>
            </a:r>
            <a:endParaRPr lang="en-US" sz="1800" i="1" dirty="0">
              <a:solidFill>
                <a:srgbClr val="0000FF"/>
              </a:solidFill>
              <a:latin typeface="Univers 45 L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62" name="Text Box 2"/>
          <p:cNvSpPr txBox="1">
            <a:spLocks noChangeArrowheads="1"/>
          </p:cNvSpPr>
          <p:nvPr/>
        </p:nvSpPr>
        <p:spPr bwMode="auto">
          <a:xfrm>
            <a:off x="26377" y="73025"/>
            <a:ext cx="66088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sz="4800">
                <a:solidFill>
                  <a:schemeClr val="hlink"/>
                </a:solidFill>
                <a:latin typeface="Univers 45 Light" pitchFamily="2" charset="0"/>
                <a:cs typeface="Arial" charset="0"/>
              </a:rPr>
              <a:t>People</a:t>
            </a:r>
          </a:p>
        </p:txBody>
      </p:sp>
      <p:grpSp>
        <p:nvGrpSpPr>
          <p:cNvPr id="2242563" name="Group 3"/>
          <p:cNvGrpSpPr>
            <a:grpSpLocks noChangeAspect="1"/>
          </p:cNvGrpSpPr>
          <p:nvPr/>
        </p:nvGrpSpPr>
        <p:grpSpPr bwMode="auto">
          <a:xfrm>
            <a:off x="7168661" y="6043614"/>
            <a:ext cx="1758462" cy="585787"/>
            <a:chOff x="4327" y="2277"/>
            <a:chExt cx="4478" cy="1534"/>
          </a:xfrm>
        </p:grpSpPr>
        <p:sp>
          <p:nvSpPr>
            <p:cNvPr id="2242564" name="AutoShape 4"/>
            <p:cNvSpPr>
              <a:spLocks noChangeAspect="1" noChangeArrowheads="1"/>
            </p:cNvSpPr>
            <p:nvPr/>
          </p:nvSpPr>
          <p:spPr bwMode="auto">
            <a:xfrm>
              <a:off x="4327" y="2277"/>
              <a:ext cx="4478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565" name="Freeform 5"/>
            <p:cNvSpPr>
              <a:spLocks/>
            </p:cNvSpPr>
            <p:nvPr/>
          </p:nvSpPr>
          <p:spPr bwMode="auto">
            <a:xfrm>
              <a:off x="4399" y="2738"/>
              <a:ext cx="3190" cy="1073"/>
            </a:xfrm>
            <a:custGeom>
              <a:avLst/>
              <a:gdLst>
                <a:gd name="T0" fmla="*/ 9 w 535"/>
                <a:gd name="T1" fmla="*/ 17 h 219"/>
                <a:gd name="T2" fmla="*/ 30 w 535"/>
                <a:gd name="T3" fmla="*/ 18 h 219"/>
                <a:gd name="T4" fmla="*/ 50 w 535"/>
                <a:gd name="T5" fmla="*/ 20 h 219"/>
                <a:gd name="T6" fmla="*/ 70 w 535"/>
                <a:gd name="T7" fmla="*/ 22 h 219"/>
                <a:gd name="T8" fmla="*/ 90 w 535"/>
                <a:gd name="T9" fmla="*/ 26 h 219"/>
                <a:gd name="T10" fmla="*/ 109 w 535"/>
                <a:gd name="T11" fmla="*/ 32 h 219"/>
                <a:gd name="T12" fmla="*/ 127 w 535"/>
                <a:gd name="T13" fmla="*/ 38 h 219"/>
                <a:gd name="T14" fmla="*/ 144 w 535"/>
                <a:gd name="T15" fmla="*/ 45 h 219"/>
                <a:gd name="T16" fmla="*/ 160 w 535"/>
                <a:gd name="T17" fmla="*/ 54 h 219"/>
                <a:gd name="T18" fmla="*/ 176 w 535"/>
                <a:gd name="T19" fmla="*/ 64 h 219"/>
                <a:gd name="T20" fmla="*/ 191 w 535"/>
                <a:gd name="T21" fmla="*/ 75 h 219"/>
                <a:gd name="T22" fmla="*/ 212 w 535"/>
                <a:gd name="T23" fmla="*/ 92 h 219"/>
                <a:gd name="T24" fmla="*/ 238 w 535"/>
                <a:gd name="T25" fmla="*/ 113 h 219"/>
                <a:gd name="T26" fmla="*/ 264 w 535"/>
                <a:gd name="T27" fmla="*/ 133 h 219"/>
                <a:gd name="T28" fmla="*/ 291 w 535"/>
                <a:gd name="T29" fmla="*/ 151 h 219"/>
                <a:gd name="T30" fmla="*/ 319 w 535"/>
                <a:gd name="T31" fmla="*/ 169 h 219"/>
                <a:gd name="T32" fmla="*/ 348 w 535"/>
                <a:gd name="T33" fmla="*/ 184 h 219"/>
                <a:gd name="T34" fmla="*/ 379 w 535"/>
                <a:gd name="T35" fmla="*/ 197 h 219"/>
                <a:gd name="T36" fmla="*/ 412 w 535"/>
                <a:gd name="T37" fmla="*/ 207 h 219"/>
                <a:gd name="T38" fmla="*/ 447 w 535"/>
                <a:gd name="T39" fmla="*/ 214 h 219"/>
                <a:gd name="T40" fmla="*/ 484 w 535"/>
                <a:gd name="T41" fmla="*/ 217 h 219"/>
                <a:gd name="T42" fmla="*/ 523 w 535"/>
                <a:gd name="T43" fmla="*/ 217 h 219"/>
                <a:gd name="T44" fmla="*/ 528 w 535"/>
                <a:gd name="T45" fmla="*/ 216 h 219"/>
                <a:gd name="T46" fmla="*/ 533 w 535"/>
                <a:gd name="T47" fmla="*/ 214 h 219"/>
                <a:gd name="T48" fmla="*/ 534 w 535"/>
                <a:gd name="T49" fmla="*/ 211 h 219"/>
                <a:gd name="T50" fmla="*/ 530 w 535"/>
                <a:gd name="T51" fmla="*/ 205 h 219"/>
                <a:gd name="T52" fmla="*/ 504 w 535"/>
                <a:gd name="T53" fmla="*/ 200 h 219"/>
                <a:gd name="T54" fmla="*/ 480 w 535"/>
                <a:gd name="T55" fmla="*/ 192 h 219"/>
                <a:gd name="T56" fmla="*/ 457 w 535"/>
                <a:gd name="T57" fmla="*/ 185 h 219"/>
                <a:gd name="T58" fmla="*/ 435 w 535"/>
                <a:gd name="T59" fmla="*/ 175 h 219"/>
                <a:gd name="T60" fmla="*/ 414 w 535"/>
                <a:gd name="T61" fmla="*/ 165 h 219"/>
                <a:gd name="T62" fmla="*/ 394 w 535"/>
                <a:gd name="T63" fmla="*/ 155 h 219"/>
                <a:gd name="T64" fmla="*/ 375 w 535"/>
                <a:gd name="T65" fmla="*/ 143 h 219"/>
                <a:gd name="T66" fmla="*/ 356 w 535"/>
                <a:gd name="T67" fmla="*/ 130 h 219"/>
                <a:gd name="T68" fmla="*/ 337 w 535"/>
                <a:gd name="T69" fmla="*/ 116 h 219"/>
                <a:gd name="T70" fmla="*/ 318 w 535"/>
                <a:gd name="T71" fmla="*/ 101 h 219"/>
                <a:gd name="T72" fmla="*/ 300 w 535"/>
                <a:gd name="T73" fmla="*/ 88 h 219"/>
                <a:gd name="T74" fmla="*/ 285 w 535"/>
                <a:gd name="T75" fmla="*/ 76 h 219"/>
                <a:gd name="T76" fmla="*/ 270 w 535"/>
                <a:gd name="T77" fmla="*/ 66 h 219"/>
                <a:gd name="T78" fmla="*/ 254 w 535"/>
                <a:gd name="T79" fmla="*/ 56 h 219"/>
                <a:gd name="T80" fmla="*/ 238 w 535"/>
                <a:gd name="T81" fmla="*/ 47 h 219"/>
                <a:gd name="T82" fmla="*/ 221 w 535"/>
                <a:gd name="T83" fmla="*/ 39 h 219"/>
                <a:gd name="T84" fmla="*/ 204 w 535"/>
                <a:gd name="T85" fmla="*/ 32 h 219"/>
                <a:gd name="T86" fmla="*/ 187 w 535"/>
                <a:gd name="T87" fmla="*/ 25 h 219"/>
                <a:gd name="T88" fmla="*/ 168 w 535"/>
                <a:gd name="T89" fmla="*/ 18 h 219"/>
                <a:gd name="T90" fmla="*/ 148 w 535"/>
                <a:gd name="T91" fmla="*/ 13 h 219"/>
                <a:gd name="T92" fmla="*/ 128 w 535"/>
                <a:gd name="T93" fmla="*/ 7 h 219"/>
                <a:gd name="T94" fmla="*/ 106 w 535"/>
                <a:gd name="T95" fmla="*/ 3 h 219"/>
                <a:gd name="T96" fmla="*/ 83 w 535"/>
                <a:gd name="T97" fmla="*/ 1 h 219"/>
                <a:gd name="T98" fmla="*/ 59 w 535"/>
                <a:gd name="T99" fmla="*/ 0 h 219"/>
                <a:gd name="T100" fmla="*/ 37 w 535"/>
                <a:gd name="T101" fmla="*/ 1 h 219"/>
                <a:gd name="T102" fmla="*/ 15 w 535"/>
                <a:gd name="T103" fmla="*/ 6 h 219"/>
                <a:gd name="T104" fmla="*/ 0 w 535"/>
                <a:gd name="T105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219">
                  <a:moveTo>
                    <a:pt x="0" y="14"/>
                  </a:moveTo>
                  <a:lnTo>
                    <a:pt x="2" y="17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4" y="19"/>
                  </a:lnTo>
                  <a:lnTo>
                    <a:pt x="50" y="20"/>
                  </a:lnTo>
                  <a:lnTo>
                    <a:pt x="57" y="20"/>
                  </a:lnTo>
                  <a:lnTo>
                    <a:pt x="64" y="21"/>
                  </a:lnTo>
                  <a:lnTo>
                    <a:pt x="70" y="22"/>
                  </a:lnTo>
                  <a:lnTo>
                    <a:pt x="77" y="24"/>
                  </a:lnTo>
                  <a:lnTo>
                    <a:pt x="83" y="25"/>
                  </a:lnTo>
                  <a:lnTo>
                    <a:pt x="90" y="26"/>
                  </a:lnTo>
                  <a:lnTo>
                    <a:pt x="96" y="28"/>
                  </a:lnTo>
                  <a:lnTo>
                    <a:pt x="103" y="30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9" y="48"/>
                  </a:lnTo>
                  <a:lnTo>
                    <a:pt x="155" y="51"/>
                  </a:lnTo>
                  <a:lnTo>
                    <a:pt x="160" y="54"/>
                  </a:lnTo>
                  <a:lnTo>
                    <a:pt x="166" y="57"/>
                  </a:lnTo>
                  <a:lnTo>
                    <a:pt x="171" y="61"/>
                  </a:lnTo>
                  <a:lnTo>
                    <a:pt x="176" y="64"/>
                  </a:lnTo>
                  <a:lnTo>
                    <a:pt x="181" y="67"/>
                  </a:lnTo>
                  <a:lnTo>
                    <a:pt x="186" y="71"/>
                  </a:lnTo>
                  <a:lnTo>
                    <a:pt x="191" y="75"/>
                  </a:lnTo>
                  <a:lnTo>
                    <a:pt x="195" y="78"/>
                  </a:lnTo>
                  <a:lnTo>
                    <a:pt x="203" y="85"/>
                  </a:lnTo>
                  <a:lnTo>
                    <a:pt x="212" y="92"/>
                  </a:lnTo>
                  <a:lnTo>
                    <a:pt x="220" y="99"/>
                  </a:lnTo>
                  <a:lnTo>
                    <a:pt x="229" y="106"/>
                  </a:lnTo>
                  <a:lnTo>
                    <a:pt x="238" y="113"/>
                  </a:lnTo>
                  <a:lnTo>
                    <a:pt x="247" y="120"/>
                  </a:lnTo>
                  <a:lnTo>
                    <a:pt x="255" y="126"/>
                  </a:lnTo>
                  <a:lnTo>
                    <a:pt x="264" y="133"/>
                  </a:lnTo>
                  <a:lnTo>
                    <a:pt x="273" y="139"/>
                  </a:lnTo>
                  <a:lnTo>
                    <a:pt x="282" y="145"/>
                  </a:lnTo>
                  <a:lnTo>
                    <a:pt x="291" y="151"/>
                  </a:lnTo>
                  <a:lnTo>
                    <a:pt x="300" y="157"/>
                  </a:lnTo>
                  <a:lnTo>
                    <a:pt x="310" y="163"/>
                  </a:lnTo>
                  <a:lnTo>
                    <a:pt x="319" y="169"/>
                  </a:lnTo>
                  <a:lnTo>
                    <a:pt x="329" y="174"/>
                  </a:lnTo>
                  <a:lnTo>
                    <a:pt x="338" y="179"/>
                  </a:lnTo>
                  <a:lnTo>
                    <a:pt x="348" y="184"/>
                  </a:lnTo>
                  <a:lnTo>
                    <a:pt x="358" y="188"/>
                  </a:lnTo>
                  <a:lnTo>
                    <a:pt x="369" y="193"/>
                  </a:lnTo>
                  <a:lnTo>
                    <a:pt x="379" y="197"/>
                  </a:lnTo>
                  <a:lnTo>
                    <a:pt x="390" y="200"/>
                  </a:lnTo>
                  <a:lnTo>
                    <a:pt x="401" y="204"/>
                  </a:lnTo>
                  <a:lnTo>
                    <a:pt x="412" y="207"/>
                  </a:lnTo>
                  <a:lnTo>
                    <a:pt x="423" y="210"/>
                  </a:lnTo>
                  <a:lnTo>
                    <a:pt x="435" y="212"/>
                  </a:lnTo>
                  <a:lnTo>
                    <a:pt x="447" y="214"/>
                  </a:lnTo>
                  <a:lnTo>
                    <a:pt x="459" y="216"/>
                  </a:lnTo>
                  <a:lnTo>
                    <a:pt x="471" y="217"/>
                  </a:lnTo>
                  <a:lnTo>
                    <a:pt x="484" y="217"/>
                  </a:lnTo>
                  <a:lnTo>
                    <a:pt x="496" y="218"/>
                  </a:lnTo>
                  <a:lnTo>
                    <a:pt x="510" y="217"/>
                  </a:lnTo>
                  <a:lnTo>
                    <a:pt x="523" y="217"/>
                  </a:lnTo>
                  <a:lnTo>
                    <a:pt x="525" y="216"/>
                  </a:lnTo>
                  <a:lnTo>
                    <a:pt x="526" y="216"/>
                  </a:lnTo>
                  <a:lnTo>
                    <a:pt x="528" y="216"/>
                  </a:lnTo>
                  <a:lnTo>
                    <a:pt x="530" y="216"/>
                  </a:lnTo>
                  <a:lnTo>
                    <a:pt x="531" y="215"/>
                  </a:lnTo>
                  <a:lnTo>
                    <a:pt x="533" y="214"/>
                  </a:lnTo>
                  <a:lnTo>
                    <a:pt x="533" y="213"/>
                  </a:lnTo>
                  <a:lnTo>
                    <a:pt x="533" y="212"/>
                  </a:lnTo>
                  <a:lnTo>
                    <a:pt x="534" y="211"/>
                  </a:lnTo>
                  <a:lnTo>
                    <a:pt x="534" y="210"/>
                  </a:lnTo>
                  <a:lnTo>
                    <a:pt x="533" y="209"/>
                  </a:lnTo>
                  <a:lnTo>
                    <a:pt x="530" y="205"/>
                  </a:lnTo>
                  <a:lnTo>
                    <a:pt x="521" y="204"/>
                  </a:lnTo>
                  <a:lnTo>
                    <a:pt x="513" y="202"/>
                  </a:lnTo>
                  <a:lnTo>
                    <a:pt x="504" y="200"/>
                  </a:lnTo>
                  <a:lnTo>
                    <a:pt x="496" y="197"/>
                  </a:lnTo>
                  <a:lnTo>
                    <a:pt x="487" y="195"/>
                  </a:lnTo>
                  <a:lnTo>
                    <a:pt x="480" y="192"/>
                  </a:lnTo>
                  <a:lnTo>
                    <a:pt x="472" y="190"/>
                  </a:lnTo>
                  <a:lnTo>
                    <a:pt x="464" y="187"/>
                  </a:lnTo>
                  <a:lnTo>
                    <a:pt x="457" y="185"/>
                  </a:lnTo>
                  <a:lnTo>
                    <a:pt x="450" y="182"/>
                  </a:lnTo>
                  <a:lnTo>
                    <a:pt x="442" y="179"/>
                  </a:lnTo>
                  <a:lnTo>
                    <a:pt x="435" y="175"/>
                  </a:lnTo>
                  <a:lnTo>
                    <a:pt x="428" y="172"/>
                  </a:lnTo>
                  <a:lnTo>
                    <a:pt x="421" y="169"/>
                  </a:lnTo>
                  <a:lnTo>
                    <a:pt x="414" y="165"/>
                  </a:lnTo>
                  <a:lnTo>
                    <a:pt x="408" y="162"/>
                  </a:lnTo>
                  <a:lnTo>
                    <a:pt x="401" y="158"/>
                  </a:lnTo>
                  <a:lnTo>
                    <a:pt x="394" y="155"/>
                  </a:lnTo>
                  <a:lnTo>
                    <a:pt x="388" y="151"/>
                  </a:lnTo>
                  <a:lnTo>
                    <a:pt x="381" y="147"/>
                  </a:lnTo>
                  <a:lnTo>
                    <a:pt x="375" y="143"/>
                  </a:lnTo>
                  <a:lnTo>
                    <a:pt x="369" y="138"/>
                  </a:lnTo>
                  <a:lnTo>
                    <a:pt x="362" y="134"/>
                  </a:lnTo>
                  <a:lnTo>
                    <a:pt x="356" y="130"/>
                  </a:lnTo>
                  <a:lnTo>
                    <a:pt x="350" y="126"/>
                  </a:lnTo>
                  <a:lnTo>
                    <a:pt x="343" y="121"/>
                  </a:lnTo>
                  <a:lnTo>
                    <a:pt x="337" y="116"/>
                  </a:lnTo>
                  <a:lnTo>
                    <a:pt x="331" y="111"/>
                  </a:lnTo>
                  <a:lnTo>
                    <a:pt x="325" y="107"/>
                  </a:lnTo>
                  <a:lnTo>
                    <a:pt x="318" y="101"/>
                  </a:lnTo>
                  <a:lnTo>
                    <a:pt x="312" y="97"/>
                  </a:lnTo>
                  <a:lnTo>
                    <a:pt x="305" y="92"/>
                  </a:lnTo>
                  <a:lnTo>
                    <a:pt x="300" y="88"/>
                  </a:lnTo>
                  <a:lnTo>
                    <a:pt x="295" y="83"/>
                  </a:lnTo>
                  <a:lnTo>
                    <a:pt x="290" y="80"/>
                  </a:lnTo>
                  <a:lnTo>
                    <a:pt x="285" y="76"/>
                  </a:lnTo>
                  <a:lnTo>
                    <a:pt x="280" y="73"/>
                  </a:lnTo>
                  <a:lnTo>
                    <a:pt x="275" y="69"/>
                  </a:lnTo>
                  <a:lnTo>
                    <a:pt x="270" y="66"/>
                  </a:lnTo>
                  <a:lnTo>
                    <a:pt x="264" y="63"/>
                  </a:lnTo>
                  <a:lnTo>
                    <a:pt x="259" y="59"/>
                  </a:lnTo>
                  <a:lnTo>
                    <a:pt x="254" y="56"/>
                  </a:lnTo>
                  <a:lnTo>
                    <a:pt x="249" y="53"/>
                  </a:lnTo>
                  <a:lnTo>
                    <a:pt x="243" y="50"/>
                  </a:lnTo>
                  <a:lnTo>
                    <a:pt x="238" y="47"/>
                  </a:lnTo>
                  <a:lnTo>
                    <a:pt x="232" y="45"/>
                  </a:lnTo>
                  <a:lnTo>
                    <a:pt x="227" y="42"/>
                  </a:lnTo>
                  <a:lnTo>
                    <a:pt x="221" y="39"/>
                  </a:lnTo>
                  <a:lnTo>
                    <a:pt x="216" y="37"/>
                  </a:lnTo>
                  <a:lnTo>
                    <a:pt x="210" y="34"/>
                  </a:lnTo>
                  <a:lnTo>
                    <a:pt x="204" y="32"/>
                  </a:lnTo>
                  <a:lnTo>
                    <a:pt x="199" y="29"/>
                  </a:lnTo>
                  <a:lnTo>
                    <a:pt x="192" y="27"/>
                  </a:lnTo>
                  <a:lnTo>
                    <a:pt x="187" y="25"/>
                  </a:lnTo>
                  <a:lnTo>
                    <a:pt x="180" y="23"/>
                  </a:lnTo>
                  <a:lnTo>
                    <a:pt x="175" y="20"/>
                  </a:lnTo>
                  <a:lnTo>
                    <a:pt x="168" y="18"/>
                  </a:lnTo>
                  <a:lnTo>
                    <a:pt x="162" y="16"/>
                  </a:lnTo>
                  <a:lnTo>
                    <a:pt x="155" y="14"/>
                  </a:lnTo>
                  <a:lnTo>
                    <a:pt x="148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8" y="7"/>
                  </a:lnTo>
                  <a:lnTo>
                    <a:pt x="121" y="5"/>
                  </a:lnTo>
                  <a:lnTo>
                    <a:pt x="113" y="4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2" y="4"/>
                  </a:lnTo>
                  <a:lnTo>
                    <a:pt x="15" y="6"/>
                  </a:lnTo>
                  <a:lnTo>
                    <a:pt x="8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566" name="Freeform 6"/>
            <p:cNvSpPr>
              <a:spLocks/>
            </p:cNvSpPr>
            <p:nvPr/>
          </p:nvSpPr>
          <p:spPr bwMode="auto">
            <a:xfrm>
              <a:off x="6086" y="2958"/>
              <a:ext cx="2119" cy="534"/>
            </a:xfrm>
            <a:custGeom>
              <a:avLst/>
              <a:gdLst>
                <a:gd name="T0" fmla="*/ 0 w 355"/>
                <a:gd name="T1" fmla="*/ 12 h 109"/>
                <a:gd name="T2" fmla="*/ 11 w 355"/>
                <a:gd name="T3" fmla="*/ 18 h 109"/>
                <a:gd name="T4" fmla="*/ 24 w 355"/>
                <a:gd name="T5" fmla="*/ 24 h 109"/>
                <a:gd name="T6" fmla="*/ 35 w 355"/>
                <a:gd name="T7" fmla="*/ 31 h 109"/>
                <a:gd name="T8" fmla="*/ 47 w 355"/>
                <a:gd name="T9" fmla="*/ 38 h 109"/>
                <a:gd name="T10" fmla="*/ 58 w 355"/>
                <a:gd name="T11" fmla="*/ 45 h 109"/>
                <a:gd name="T12" fmla="*/ 70 w 355"/>
                <a:gd name="T13" fmla="*/ 53 h 109"/>
                <a:gd name="T14" fmla="*/ 81 w 355"/>
                <a:gd name="T15" fmla="*/ 61 h 109"/>
                <a:gd name="T16" fmla="*/ 93 w 355"/>
                <a:gd name="T17" fmla="*/ 69 h 109"/>
                <a:gd name="T18" fmla="*/ 111 w 355"/>
                <a:gd name="T19" fmla="*/ 79 h 109"/>
                <a:gd name="T20" fmla="*/ 132 w 355"/>
                <a:gd name="T21" fmla="*/ 88 h 109"/>
                <a:gd name="T22" fmla="*/ 155 w 355"/>
                <a:gd name="T23" fmla="*/ 96 h 109"/>
                <a:gd name="T24" fmla="*/ 180 w 355"/>
                <a:gd name="T25" fmla="*/ 102 h 109"/>
                <a:gd name="T26" fmla="*/ 205 w 355"/>
                <a:gd name="T27" fmla="*/ 106 h 109"/>
                <a:gd name="T28" fmla="*/ 230 w 355"/>
                <a:gd name="T29" fmla="*/ 108 h 109"/>
                <a:gd name="T30" fmla="*/ 255 w 355"/>
                <a:gd name="T31" fmla="*/ 107 h 109"/>
                <a:gd name="T32" fmla="*/ 280 w 355"/>
                <a:gd name="T33" fmla="*/ 105 h 109"/>
                <a:gd name="T34" fmla="*/ 291 w 355"/>
                <a:gd name="T35" fmla="*/ 103 h 109"/>
                <a:gd name="T36" fmla="*/ 301 w 355"/>
                <a:gd name="T37" fmla="*/ 100 h 109"/>
                <a:gd name="T38" fmla="*/ 311 w 355"/>
                <a:gd name="T39" fmla="*/ 97 h 109"/>
                <a:gd name="T40" fmla="*/ 320 w 355"/>
                <a:gd name="T41" fmla="*/ 93 h 109"/>
                <a:gd name="T42" fmla="*/ 328 w 355"/>
                <a:gd name="T43" fmla="*/ 89 h 109"/>
                <a:gd name="T44" fmla="*/ 337 w 355"/>
                <a:gd name="T45" fmla="*/ 84 h 109"/>
                <a:gd name="T46" fmla="*/ 344 w 355"/>
                <a:gd name="T47" fmla="*/ 79 h 109"/>
                <a:gd name="T48" fmla="*/ 352 w 355"/>
                <a:gd name="T49" fmla="*/ 73 h 109"/>
                <a:gd name="T50" fmla="*/ 352 w 355"/>
                <a:gd name="T51" fmla="*/ 70 h 109"/>
                <a:gd name="T52" fmla="*/ 353 w 355"/>
                <a:gd name="T53" fmla="*/ 68 h 109"/>
                <a:gd name="T54" fmla="*/ 354 w 355"/>
                <a:gd name="T55" fmla="*/ 67 h 109"/>
                <a:gd name="T56" fmla="*/ 337 w 355"/>
                <a:gd name="T57" fmla="*/ 65 h 109"/>
                <a:gd name="T58" fmla="*/ 313 w 355"/>
                <a:gd name="T59" fmla="*/ 69 h 109"/>
                <a:gd name="T60" fmla="*/ 289 w 355"/>
                <a:gd name="T61" fmla="*/ 70 h 109"/>
                <a:gd name="T62" fmla="*/ 267 w 355"/>
                <a:gd name="T63" fmla="*/ 69 h 109"/>
                <a:gd name="T64" fmla="*/ 246 w 355"/>
                <a:gd name="T65" fmla="*/ 65 h 109"/>
                <a:gd name="T66" fmla="*/ 225 w 355"/>
                <a:gd name="T67" fmla="*/ 59 h 109"/>
                <a:gd name="T68" fmla="*/ 205 w 355"/>
                <a:gd name="T69" fmla="*/ 52 h 109"/>
                <a:gd name="T70" fmla="*/ 185 w 355"/>
                <a:gd name="T71" fmla="*/ 44 h 109"/>
                <a:gd name="T72" fmla="*/ 165 w 355"/>
                <a:gd name="T73" fmla="*/ 36 h 109"/>
                <a:gd name="T74" fmla="*/ 145 w 355"/>
                <a:gd name="T75" fmla="*/ 27 h 109"/>
                <a:gd name="T76" fmla="*/ 125 w 355"/>
                <a:gd name="T77" fmla="*/ 19 h 109"/>
                <a:gd name="T78" fmla="*/ 105 w 355"/>
                <a:gd name="T79" fmla="*/ 12 h 109"/>
                <a:gd name="T80" fmla="*/ 84 w 355"/>
                <a:gd name="T81" fmla="*/ 6 h 109"/>
                <a:gd name="T82" fmla="*/ 63 w 355"/>
                <a:gd name="T83" fmla="*/ 2 h 109"/>
                <a:gd name="T84" fmla="*/ 40 w 355"/>
                <a:gd name="T85" fmla="*/ 0 h 109"/>
                <a:gd name="T86" fmla="*/ 18 w 355"/>
                <a:gd name="T87" fmla="*/ 1 h 109"/>
                <a:gd name="T88" fmla="*/ 5 w 355"/>
                <a:gd name="T89" fmla="*/ 2 h 109"/>
                <a:gd name="T90" fmla="*/ 3 w 355"/>
                <a:gd name="T91" fmla="*/ 3 h 109"/>
                <a:gd name="T92" fmla="*/ 1 w 355"/>
                <a:gd name="T93" fmla="*/ 4 h 109"/>
                <a:gd name="T94" fmla="*/ 0 w 355"/>
                <a:gd name="T95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109">
                  <a:moveTo>
                    <a:pt x="0" y="7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24" y="24"/>
                  </a:lnTo>
                  <a:lnTo>
                    <a:pt x="29" y="28"/>
                  </a:lnTo>
                  <a:lnTo>
                    <a:pt x="35" y="31"/>
                  </a:lnTo>
                  <a:lnTo>
                    <a:pt x="41" y="34"/>
                  </a:lnTo>
                  <a:lnTo>
                    <a:pt x="47" y="38"/>
                  </a:lnTo>
                  <a:lnTo>
                    <a:pt x="52" y="42"/>
                  </a:lnTo>
                  <a:lnTo>
                    <a:pt x="58" y="45"/>
                  </a:lnTo>
                  <a:lnTo>
                    <a:pt x="64" y="49"/>
                  </a:lnTo>
                  <a:lnTo>
                    <a:pt x="70" y="53"/>
                  </a:lnTo>
                  <a:lnTo>
                    <a:pt x="76" y="57"/>
                  </a:lnTo>
                  <a:lnTo>
                    <a:pt x="81" y="61"/>
                  </a:lnTo>
                  <a:lnTo>
                    <a:pt x="87" y="65"/>
                  </a:lnTo>
                  <a:lnTo>
                    <a:pt x="93" y="69"/>
                  </a:lnTo>
                  <a:lnTo>
                    <a:pt x="102" y="74"/>
                  </a:lnTo>
                  <a:lnTo>
                    <a:pt x="111" y="79"/>
                  </a:lnTo>
                  <a:lnTo>
                    <a:pt x="121" y="84"/>
                  </a:lnTo>
                  <a:lnTo>
                    <a:pt x="132" y="88"/>
                  </a:lnTo>
                  <a:lnTo>
                    <a:pt x="143" y="92"/>
                  </a:lnTo>
                  <a:lnTo>
                    <a:pt x="155" y="96"/>
                  </a:lnTo>
                  <a:lnTo>
                    <a:pt x="167" y="99"/>
                  </a:lnTo>
                  <a:lnTo>
                    <a:pt x="180" y="102"/>
                  </a:lnTo>
                  <a:lnTo>
                    <a:pt x="192" y="104"/>
                  </a:lnTo>
                  <a:lnTo>
                    <a:pt x="205" y="106"/>
                  </a:lnTo>
                  <a:lnTo>
                    <a:pt x="217" y="107"/>
                  </a:lnTo>
                  <a:lnTo>
                    <a:pt x="230" y="108"/>
                  </a:lnTo>
                  <a:lnTo>
                    <a:pt x="243" y="108"/>
                  </a:lnTo>
                  <a:lnTo>
                    <a:pt x="255" y="107"/>
                  </a:lnTo>
                  <a:lnTo>
                    <a:pt x="268" y="106"/>
                  </a:lnTo>
                  <a:lnTo>
                    <a:pt x="280" y="105"/>
                  </a:lnTo>
                  <a:lnTo>
                    <a:pt x="285" y="104"/>
                  </a:lnTo>
                  <a:lnTo>
                    <a:pt x="291" y="103"/>
                  </a:lnTo>
                  <a:lnTo>
                    <a:pt x="296" y="102"/>
                  </a:lnTo>
                  <a:lnTo>
                    <a:pt x="301" y="100"/>
                  </a:lnTo>
                  <a:lnTo>
                    <a:pt x="306" y="99"/>
                  </a:lnTo>
                  <a:lnTo>
                    <a:pt x="311" y="97"/>
                  </a:lnTo>
                  <a:lnTo>
                    <a:pt x="315" y="95"/>
                  </a:lnTo>
                  <a:lnTo>
                    <a:pt x="320" y="93"/>
                  </a:lnTo>
                  <a:lnTo>
                    <a:pt x="324" y="91"/>
                  </a:lnTo>
                  <a:lnTo>
                    <a:pt x="328" y="89"/>
                  </a:lnTo>
                  <a:lnTo>
                    <a:pt x="333" y="86"/>
                  </a:lnTo>
                  <a:lnTo>
                    <a:pt x="337" y="84"/>
                  </a:lnTo>
                  <a:lnTo>
                    <a:pt x="341" y="81"/>
                  </a:lnTo>
                  <a:lnTo>
                    <a:pt x="344" y="79"/>
                  </a:lnTo>
                  <a:lnTo>
                    <a:pt x="348" y="76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2" y="70"/>
                  </a:lnTo>
                  <a:lnTo>
                    <a:pt x="353" y="69"/>
                  </a:lnTo>
                  <a:lnTo>
                    <a:pt x="353" y="68"/>
                  </a:lnTo>
                  <a:lnTo>
                    <a:pt x="353" y="67"/>
                  </a:lnTo>
                  <a:lnTo>
                    <a:pt x="354" y="67"/>
                  </a:lnTo>
                  <a:lnTo>
                    <a:pt x="350" y="62"/>
                  </a:lnTo>
                  <a:lnTo>
                    <a:pt x="337" y="65"/>
                  </a:lnTo>
                  <a:lnTo>
                    <a:pt x="325" y="68"/>
                  </a:lnTo>
                  <a:lnTo>
                    <a:pt x="313" y="69"/>
                  </a:lnTo>
                  <a:lnTo>
                    <a:pt x="301" y="70"/>
                  </a:lnTo>
                  <a:lnTo>
                    <a:pt x="289" y="70"/>
                  </a:lnTo>
                  <a:lnTo>
                    <a:pt x="278" y="70"/>
                  </a:lnTo>
                  <a:lnTo>
                    <a:pt x="267" y="69"/>
                  </a:lnTo>
                  <a:lnTo>
                    <a:pt x="257" y="67"/>
                  </a:lnTo>
                  <a:lnTo>
                    <a:pt x="246" y="65"/>
                  </a:lnTo>
                  <a:lnTo>
                    <a:pt x="235" y="62"/>
                  </a:lnTo>
                  <a:lnTo>
                    <a:pt x="225" y="59"/>
                  </a:lnTo>
                  <a:lnTo>
                    <a:pt x="215" y="56"/>
                  </a:lnTo>
                  <a:lnTo>
                    <a:pt x="205" y="52"/>
                  </a:lnTo>
                  <a:lnTo>
                    <a:pt x="195" y="48"/>
                  </a:lnTo>
                  <a:lnTo>
                    <a:pt x="185" y="44"/>
                  </a:lnTo>
                  <a:lnTo>
                    <a:pt x="175" y="40"/>
                  </a:lnTo>
                  <a:lnTo>
                    <a:pt x="165" y="36"/>
                  </a:lnTo>
                  <a:lnTo>
                    <a:pt x="155" y="32"/>
                  </a:lnTo>
                  <a:lnTo>
                    <a:pt x="145" y="27"/>
                  </a:lnTo>
                  <a:lnTo>
                    <a:pt x="135" y="23"/>
                  </a:lnTo>
                  <a:lnTo>
                    <a:pt x="125" y="19"/>
                  </a:lnTo>
                  <a:lnTo>
                    <a:pt x="115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4" y="6"/>
                  </a:lnTo>
                  <a:lnTo>
                    <a:pt x="74" y="4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567" name="Freeform 7"/>
            <p:cNvSpPr>
              <a:spLocks/>
            </p:cNvSpPr>
            <p:nvPr/>
          </p:nvSpPr>
          <p:spPr bwMode="auto">
            <a:xfrm>
              <a:off x="7000" y="2778"/>
              <a:ext cx="1582" cy="453"/>
            </a:xfrm>
            <a:custGeom>
              <a:avLst/>
              <a:gdLst>
                <a:gd name="T0" fmla="*/ 1 w 265"/>
                <a:gd name="T1" fmla="*/ 51 h 93"/>
                <a:gd name="T2" fmla="*/ 19 w 265"/>
                <a:gd name="T3" fmla="*/ 63 h 93"/>
                <a:gd name="T4" fmla="*/ 39 w 265"/>
                <a:gd name="T5" fmla="*/ 73 h 93"/>
                <a:gd name="T6" fmla="*/ 61 w 265"/>
                <a:gd name="T7" fmla="*/ 81 h 93"/>
                <a:gd name="T8" fmla="*/ 84 w 265"/>
                <a:gd name="T9" fmla="*/ 87 h 93"/>
                <a:gd name="T10" fmla="*/ 109 w 265"/>
                <a:gd name="T11" fmla="*/ 91 h 93"/>
                <a:gd name="T12" fmla="*/ 134 w 265"/>
                <a:gd name="T13" fmla="*/ 92 h 93"/>
                <a:gd name="T14" fmla="*/ 159 w 265"/>
                <a:gd name="T15" fmla="*/ 90 h 93"/>
                <a:gd name="T16" fmla="*/ 184 w 265"/>
                <a:gd name="T17" fmla="*/ 85 h 93"/>
                <a:gd name="T18" fmla="*/ 191 w 265"/>
                <a:gd name="T19" fmla="*/ 82 h 93"/>
                <a:gd name="T20" fmla="*/ 198 w 265"/>
                <a:gd name="T21" fmla="*/ 80 h 93"/>
                <a:gd name="T22" fmla="*/ 204 w 265"/>
                <a:gd name="T23" fmla="*/ 77 h 93"/>
                <a:gd name="T24" fmla="*/ 210 w 265"/>
                <a:gd name="T25" fmla="*/ 74 h 93"/>
                <a:gd name="T26" fmla="*/ 216 w 265"/>
                <a:gd name="T27" fmla="*/ 70 h 93"/>
                <a:gd name="T28" fmla="*/ 222 w 265"/>
                <a:gd name="T29" fmla="*/ 67 h 93"/>
                <a:gd name="T30" fmla="*/ 227 w 265"/>
                <a:gd name="T31" fmla="*/ 63 h 93"/>
                <a:gd name="T32" fmla="*/ 232 w 265"/>
                <a:gd name="T33" fmla="*/ 59 h 93"/>
                <a:gd name="T34" fmla="*/ 236 w 265"/>
                <a:gd name="T35" fmla="*/ 54 h 93"/>
                <a:gd name="T36" fmla="*/ 241 w 265"/>
                <a:gd name="T37" fmla="*/ 50 h 93"/>
                <a:gd name="T38" fmla="*/ 244 w 265"/>
                <a:gd name="T39" fmla="*/ 45 h 93"/>
                <a:gd name="T40" fmla="*/ 249 w 265"/>
                <a:gd name="T41" fmla="*/ 40 h 93"/>
                <a:gd name="T42" fmla="*/ 252 w 265"/>
                <a:gd name="T43" fmla="*/ 35 h 93"/>
                <a:gd name="T44" fmla="*/ 255 w 265"/>
                <a:gd name="T45" fmla="*/ 31 h 93"/>
                <a:gd name="T46" fmla="*/ 258 w 265"/>
                <a:gd name="T47" fmla="*/ 25 h 93"/>
                <a:gd name="T48" fmla="*/ 261 w 265"/>
                <a:gd name="T49" fmla="*/ 21 h 93"/>
                <a:gd name="T50" fmla="*/ 261 w 265"/>
                <a:gd name="T51" fmla="*/ 18 h 93"/>
                <a:gd name="T52" fmla="*/ 262 w 265"/>
                <a:gd name="T53" fmla="*/ 15 h 93"/>
                <a:gd name="T54" fmla="*/ 263 w 265"/>
                <a:gd name="T55" fmla="*/ 13 h 93"/>
                <a:gd name="T56" fmla="*/ 263 w 265"/>
                <a:gd name="T57" fmla="*/ 10 h 93"/>
                <a:gd name="T58" fmla="*/ 264 w 265"/>
                <a:gd name="T59" fmla="*/ 8 h 93"/>
                <a:gd name="T60" fmla="*/ 263 w 265"/>
                <a:gd name="T61" fmla="*/ 5 h 93"/>
                <a:gd name="T62" fmla="*/ 262 w 265"/>
                <a:gd name="T63" fmla="*/ 3 h 93"/>
                <a:gd name="T64" fmla="*/ 261 w 265"/>
                <a:gd name="T65" fmla="*/ 1 h 93"/>
                <a:gd name="T66" fmla="*/ 259 w 265"/>
                <a:gd name="T67" fmla="*/ 1 h 93"/>
                <a:gd name="T68" fmla="*/ 257 w 265"/>
                <a:gd name="T69" fmla="*/ 0 h 93"/>
                <a:gd name="T70" fmla="*/ 237 w 265"/>
                <a:gd name="T71" fmla="*/ 10 h 93"/>
                <a:gd name="T72" fmla="*/ 216 w 265"/>
                <a:gd name="T73" fmla="*/ 19 h 93"/>
                <a:gd name="T74" fmla="*/ 192 w 265"/>
                <a:gd name="T75" fmla="*/ 28 h 93"/>
                <a:gd name="T76" fmla="*/ 166 w 265"/>
                <a:gd name="T77" fmla="*/ 34 h 93"/>
                <a:gd name="T78" fmla="*/ 140 w 265"/>
                <a:gd name="T79" fmla="*/ 40 h 93"/>
                <a:gd name="T80" fmla="*/ 114 w 265"/>
                <a:gd name="T81" fmla="*/ 44 h 93"/>
                <a:gd name="T82" fmla="*/ 88 w 265"/>
                <a:gd name="T83" fmla="*/ 47 h 93"/>
                <a:gd name="T84" fmla="*/ 62 w 265"/>
                <a:gd name="T85" fmla="*/ 48 h 93"/>
                <a:gd name="T86" fmla="*/ 47 w 265"/>
                <a:gd name="T87" fmla="*/ 47 h 93"/>
                <a:gd name="T88" fmla="*/ 33 w 265"/>
                <a:gd name="T89" fmla="*/ 47 h 93"/>
                <a:gd name="T90" fmla="*/ 18 w 265"/>
                <a:gd name="T91" fmla="*/ 46 h 93"/>
                <a:gd name="T92" fmla="*/ 5 w 265"/>
                <a:gd name="T93" fmla="*/ 44 h 93"/>
                <a:gd name="T94" fmla="*/ 0 w 265"/>
                <a:gd name="T95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93">
                  <a:moveTo>
                    <a:pt x="0" y="46"/>
                  </a:moveTo>
                  <a:lnTo>
                    <a:pt x="1" y="51"/>
                  </a:lnTo>
                  <a:lnTo>
                    <a:pt x="10" y="57"/>
                  </a:lnTo>
                  <a:lnTo>
                    <a:pt x="19" y="63"/>
                  </a:lnTo>
                  <a:lnTo>
                    <a:pt x="29" y="69"/>
                  </a:lnTo>
                  <a:lnTo>
                    <a:pt x="39" y="73"/>
                  </a:lnTo>
                  <a:lnTo>
                    <a:pt x="50" y="78"/>
                  </a:lnTo>
                  <a:lnTo>
                    <a:pt x="61" y="81"/>
                  </a:lnTo>
                  <a:lnTo>
                    <a:pt x="73" y="84"/>
                  </a:lnTo>
                  <a:lnTo>
                    <a:pt x="84" y="87"/>
                  </a:lnTo>
                  <a:lnTo>
                    <a:pt x="97" y="89"/>
                  </a:lnTo>
                  <a:lnTo>
                    <a:pt x="109" y="91"/>
                  </a:lnTo>
                  <a:lnTo>
                    <a:pt x="122" y="92"/>
                  </a:lnTo>
                  <a:lnTo>
                    <a:pt x="134" y="92"/>
                  </a:lnTo>
                  <a:lnTo>
                    <a:pt x="147" y="91"/>
                  </a:lnTo>
                  <a:lnTo>
                    <a:pt x="159" y="90"/>
                  </a:lnTo>
                  <a:lnTo>
                    <a:pt x="171" y="88"/>
                  </a:lnTo>
                  <a:lnTo>
                    <a:pt x="184" y="85"/>
                  </a:lnTo>
                  <a:lnTo>
                    <a:pt x="187" y="84"/>
                  </a:lnTo>
                  <a:lnTo>
                    <a:pt x="191" y="82"/>
                  </a:lnTo>
                  <a:lnTo>
                    <a:pt x="194" y="81"/>
                  </a:lnTo>
                  <a:lnTo>
                    <a:pt x="198" y="80"/>
                  </a:lnTo>
                  <a:lnTo>
                    <a:pt x="201" y="79"/>
                  </a:lnTo>
                  <a:lnTo>
                    <a:pt x="204" y="77"/>
                  </a:lnTo>
                  <a:lnTo>
                    <a:pt x="207" y="76"/>
                  </a:lnTo>
                  <a:lnTo>
                    <a:pt x="210" y="74"/>
                  </a:lnTo>
                  <a:lnTo>
                    <a:pt x="213" y="72"/>
                  </a:lnTo>
                  <a:lnTo>
                    <a:pt x="216" y="70"/>
                  </a:lnTo>
                  <a:lnTo>
                    <a:pt x="219" y="69"/>
                  </a:lnTo>
                  <a:lnTo>
                    <a:pt x="222" y="67"/>
                  </a:lnTo>
                  <a:lnTo>
                    <a:pt x="224" y="65"/>
                  </a:lnTo>
                  <a:lnTo>
                    <a:pt x="227" y="63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7"/>
                  </a:lnTo>
                  <a:lnTo>
                    <a:pt x="236" y="54"/>
                  </a:lnTo>
                  <a:lnTo>
                    <a:pt x="238" y="52"/>
                  </a:lnTo>
                  <a:lnTo>
                    <a:pt x="241" y="50"/>
                  </a:lnTo>
                  <a:lnTo>
                    <a:pt x="242" y="47"/>
                  </a:lnTo>
                  <a:lnTo>
                    <a:pt x="244" y="45"/>
                  </a:lnTo>
                  <a:lnTo>
                    <a:pt x="246" y="43"/>
                  </a:lnTo>
                  <a:lnTo>
                    <a:pt x="249" y="40"/>
                  </a:lnTo>
                  <a:lnTo>
                    <a:pt x="250" y="38"/>
                  </a:lnTo>
                  <a:lnTo>
                    <a:pt x="252" y="35"/>
                  </a:lnTo>
                  <a:lnTo>
                    <a:pt x="254" y="33"/>
                  </a:lnTo>
                  <a:lnTo>
                    <a:pt x="255" y="31"/>
                  </a:lnTo>
                  <a:lnTo>
                    <a:pt x="257" y="28"/>
                  </a:lnTo>
                  <a:lnTo>
                    <a:pt x="258" y="25"/>
                  </a:lnTo>
                  <a:lnTo>
                    <a:pt x="259" y="23"/>
                  </a:lnTo>
                  <a:lnTo>
                    <a:pt x="261" y="21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1" y="16"/>
                  </a:lnTo>
                  <a:lnTo>
                    <a:pt x="262" y="15"/>
                  </a:lnTo>
                  <a:lnTo>
                    <a:pt x="263" y="14"/>
                  </a:lnTo>
                  <a:lnTo>
                    <a:pt x="263" y="13"/>
                  </a:lnTo>
                  <a:lnTo>
                    <a:pt x="263" y="11"/>
                  </a:lnTo>
                  <a:lnTo>
                    <a:pt x="263" y="10"/>
                  </a:lnTo>
                  <a:lnTo>
                    <a:pt x="264" y="9"/>
                  </a:lnTo>
                  <a:lnTo>
                    <a:pt x="264" y="8"/>
                  </a:lnTo>
                  <a:lnTo>
                    <a:pt x="264" y="6"/>
                  </a:lnTo>
                  <a:lnTo>
                    <a:pt x="263" y="5"/>
                  </a:lnTo>
                  <a:lnTo>
                    <a:pt x="263" y="4"/>
                  </a:lnTo>
                  <a:lnTo>
                    <a:pt x="262" y="3"/>
                  </a:lnTo>
                  <a:lnTo>
                    <a:pt x="261" y="2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47" y="5"/>
                  </a:lnTo>
                  <a:lnTo>
                    <a:pt x="237" y="10"/>
                  </a:lnTo>
                  <a:lnTo>
                    <a:pt x="226" y="15"/>
                  </a:lnTo>
                  <a:lnTo>
                    <a:pt x="216" y="19"/>
                  </a:lnTo>
                  <a:lnTo>
                    <a:pt x="204" y="23"/>
                  </a:lnTo>
                  <a:lnTo>
                    <a:pt x="192" y="28"/>
                  </a:lnTo>
                  <a:lnTo>
                    <a:pt x="179" y="31"/>
                  </a:lnTo>
                  <a:lnTo>
                    <a:pt x="166" y="34"/>
                  </a:lnTo>
                  <a:lnTo>
                    <a:pt x="154" y="38"/>
                  </a:lnTo>
                  <a:lnTo>
                    <a:pt x="140" y="40"/>
                  </a:lnTo>
                  <a:lnTo>
                    <a:pt x="127" y="42"/>
                  </a:lnTo>
                  <a:lnTo>
                    <a:pt x="114" y="44"/>
                  </a:lnTo>
                  <a:lnTo>
                    <a:pt x="101" y="46"/>
                  </a:lnTo>
                  <a:lnTo>
                    <a:pt x="88" y="47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7"/>
                  </a:lnTo>
                  <a:lnTo>
                    <a:pt x="47" y="47"/>
                  </a:lnTo>
                  <a:lnTo>
                    <a:pt x="40" y="47"/>
                  </a:lnTo>
                  <a:lnTo>
                    <a:pt x="33" y="47"/>
                  </a:lnTo>
                  <a:lnTo>
                    <a:pt x="26" y="47"/>
                  </a:lnTo>
                  <a:lnTo>
                    <a:pt x="18" y="46"/>
                  </a:lnTo>
                  <a:lnTo>
                    <a:pt x="11" y="45"/>
                  </a:lnTo>
                  <a:lnTo>
                    <a:pt x="5" y="44"/>
                  </a:lnTo>
                  <a:lnTo>
                    <a:pt x="1" y="45"/>
                  </a:lnTo>
                  <a:lnTo>
                    <a:pt x="0" y="4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568" name="Rectangle 8"/>
            <p:cNvSpPr>
              <a:spLocks noChangeArrowheads="1"/>
            </p:cNvSpPr>
            <p:nvPr/>
          </p:nvSpPr>
          <p:spPr bwMode="auto">
            <a:xfrm>
              <a:off x="4327" y="2277"/>
              <a:ext cx="4478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4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T A N G G U H    L N G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242569" name="Text Box 9"/>
          <p:cNvSpPr txBox="1">
            <a:spLocks noChangeArrowheads="1"/>
          </p:cNvSpPr>
          <p:nvPr/>
        </p:nvSpPr>
        <p:spPr bwMode="auto">
          <a:xfrm>
            <a:off x="5783874" y="6553200"/>
            <a:ext cx="33601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400" b="0">
                <a:solidFill>
                  <a:srgbClr val="99CC00"/>
                </a:solidFill>
              </a:rPr>
              <a:t> </a:t>
            </a:r>
            <a:fld id="{A3CA120A-4B09-4750-AD45-F7B887D9C40C}" type="slidenum">
              <a:rPr lang="en-US" sz="1400" b="0">
                <a:solidFill>
                  <a:srgbClr val="99CC00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</a:pPr>
              <a:t>41</a:t>
            </a:fld>
            <a:endParaRPr lang="en-US" sz="1400" b="0">
              <a:solidFill>
                <a:srgbClr val="99CC00"/>
              </a:solidFill>
            </a:endParaRPr>
          </a:p>
        </p:txBody>
      </p:sp>
      <p:sp>
        <p:nvSpPr>
          <p:cNvPr id="2242570" name="Text Box 10"/>
          <p:cNvSpPr txBox="1">
            <a:spLocks noChangeArrowheads="1"/>
          </p:cNvSpPr>
          <p:nvPr/>
        </p:nvSpPr>
        <p:spPr bwMode="auto">
          <a:xfrm>
            <a:off x="279616" y="836614"/>
            <a:ext cx="8542274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>
                <a:solidFill>
                  <a:srgbClr val="0000FF"/>
                </a:solidFill>
                <a:latin typeface="Univers 45 Light" pitchFamily="2" charset="0"/>
              </a:rPr>
              <a:t>“We build capability and energize our Team”</a:t>
            </a:r>
          </a:p>
          <a:p>
            <a:pPr algn="ctr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latin typeface="Univers 45 Light" pitchFamily="2" charset="0"/>
              </a:rPr>
              <a:t>Kita membina kemampuan dan memberi semangat Team kita</a:t>
            </a:r>
          </a:p>
        </p:txBody>
      </p:sp>
      <p:sp>
        <p:nvSpPr>
          <p:cNvPr id="2242571" name="Text Box 11"/>
          <p:cNvSpPr txBox="1">
            <a:spLocks noChangeArrowheads="1"/>
          </p:cNvSpPr>
          <p:nvPr/>
        </p:nvSpPr>
        <p:spPr bwMode="auto">
          <a:xfrm>
            <a:off x="313593" y="1905001"/>
            <a:ext cx="8542467" cy="4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Provide high quality training to deliver great performance 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Menyediakan pelatihan berkualitas tinggi untuk menghasilkan kinerja yang baik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A clear organization, filled with competent people 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Organisasi jelas, diisi dengan orang yang kompeten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Clear targets for localization are set and performance managed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Target untuk lokalisasi jelas dan mengelola kinerja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Roles &amp; responsibilities for every position: personal objectives we are held to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Tugas &amp; tanggungjawab untuk semua posisi: objektif perorangan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Reward and progression are earned by performance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Penghargaan dan kemajuan karir diperoleh atas dasar prestasi kerja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People are proud to be part of BP and OneTeamTangguh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Semua bangga menjadi bagian dari BP dan SatuTeamTangguh</a:t>
            </a:r>
            <a:endParaRPr lang="en-US" sz="1800">
              <a:solidFill>
                <a:srgbClr val="477F31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</a:pPr>
            <a:r>
              <a:rPr lang="en-US" sz="1800" i="1">
                <a:solidFill>
                  <a:schemeClr val="bg2"/>
                </a:solidFill>
                <a:latin typeface="Univers 45 Light" pitchFamily="2" charset="0"/>
              </a:rPr>
              <a:t>A place where people choose to work, and are able to do their best work ever</a:t>
            </a:r>
            <a:br>
              <a:rPr lang="en-US" sz="1800" i="1">
                <a:solidFill>
                  <a:schemeClr val="bg2"/>
                </a:solidFill>
                <a:latin typeface="Univers 45 Light" pitchFamily="2" charset="0"/>
              </a:rPr>
            </a:br>
            <a:r>
              <a:rPr lang="en-US" sz="1800" i="1">
                <a:solidFill>
                  <a:srgbClr val="0000FF"/>
                </a:solidFill>
                <a:latin typeface="Univers 45 Light" pitchFamily="2" charset="0"/>
              </a:rPr>
              <a:t>Tempat dimana orang memilih untuk bekerja, dan bisa melakukan yang terbaik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Text Box 2"/>
          <p:cNvSpPr txBox="1">
            <a:spLocks noChangeArrowheads="1"/>
          </p:cNvSpPr>
          <p:nvPr/>
        </p:nvSpPr>
        <p:spPr bwMode="auto">
          <a:xfrm>
            <a:off x="26377" y="73025"/>
            <a:ext cx="66088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sz="4800">
                <a:solidFill>
                  <a:schemeClr val="hlink"/>
                </a:solidFill>
                <a:latin typeface="Univers 45 Light" pitchFamily="2" charset="0"/>
                <a:cs typeface="Arial" charset="0"/>
              </a:rPr>
              <a:t>Performance</a:t>
            </a:r>
          </a:p>
        </p:txBody>
      </p:sp>
      <p:grpSp>
        <p:nvGrpSpPr>
          <p:cNvPr id="2243587" name="Group 3"/>
          <p:cNvGrpSpPr>
            <a:grpSpLocks noChangeAspect="1"/>
          </p:cNvGrpSpPr>
          <p:nvPr/>
        </p:nvGrpSpPr>
        <p:grpSpPr bwMode="auto">
          <a:xfrm>
            <a:off x="7168661" y="6043614"/>
            <a:ext cx="1758462" cy="585787"/>
            <a:chOff x="4327" y="2277"/>
            <a:chExt cx="4478" cy="1534"/>
          </a:xfrm>
        </p:grpSpPr>
        <p:sp>
          <p:nvSpPr>
            <p:cNvPr id="2243588" name="AutoShape 4"/>
            <p:cNvSpPr>
              <a:spLocks noChangeAspect="1" noChangeArrowheads="1"/>
            </p:cNvSpPr>
            <p:nvPr/>
          </p:nvSpPr>
          <p:spPr bwMode="auto">
            <a:xfrm>
              <a:off x="4327" y="2277"/>
              <a:ext cx="4478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589" name="Freeform 5"/>
            <p:cNvSpPr>
              <a:spLocks/>
            </p:cNvSpPr>
            <p:nvPr/>
          </p:nvSpPr>
          <p:spPr bwMode="auto">
            <a:xfrm>
              <a:off x="4399" y="2738"/>
              <a:ext cx="3190" cy="1073"/>
            </a:xfrm>
            <a:custGeom>
              <a:avLst/>
              <a:gdLst>
                <a:gd name="T0" fmla="*/ 9 w 535"/>
                <a:gd name="T1" fmla="*/ 17 h 219"/>
                <a:gd name="T2" fmla="*/ 30 w 535"/>
                <a:gd name="T3" fmla="*/ 18 h 219"/>
                <a:gd name="T4" fmla="*/ 50 w 535"/>
                <a:gd name="T5" fmla="*/ 20 h 219"/>
                <a:gd name="T6" fmla="*/ 70 w 535"/>
                <a:gd name="T7" fmla="*/ 22 h 219"/>
                <a:gd name="T8" fmla="*/ 90 w 535"/>
                <a:gd name="T9" fmla="*/ 26 h 219"/>
                <a:gd name="T10" fmla="*/ 109 w 535"/>
                <a:gd name="T11" fmla="*/ 32 h 219"/>
                <a:gd name="T12" fmla="*/ 127 w 535"/>
                <a:gd name="T13" fmla="*/ 38 h 219"/>
                <a:gd name="T14" fmla="*/ 144 w 535"/>
                <a:gd name="T15" fmla="*/ 45 h 219"/>
                <a:gd name="T16" fmla="*/ 160 w 535"/>
                <a:gd name="T17" fmla="*/ 54 h 219"/>
                <a:gd name="T18" fmla="*/ 176 w 535"/>
                <a:gd name="T19" fmla="*/ 64 h 219"/>
                <a:gd name="T20" fmla="*/ 191 w 535"/>
                <a:gd name="T21" fmla="*/ 75 h 219"/>
                <a:gd name="T22" fmla="*/ 212 w 535"/>
                <a:gd name="T23" fmla="*/ 92 h 219"/>
                <a:gd name="T24" fmla="*/ 238 w 535"/>
                <a:gd name="T25" fmla="*/ 113 h 219"/>
                <a:gd name="T26" fmla="*/ 264 w 535"/>
                <a:gd name="T27" fmla="*/ 133 h 219"/>
                <a:gd name="T28" fmla="*/ 291 w 535"/>
                <a:gd name="T29" fmla="*/ 151 h 219"/>
                <a:gd name="T30" fmla="*/ 319 w 535"/>
                <a:gd name="T31" fmla="*/ 169 h 219"/>
                <a:gd name="T32" fmla="*/ 348 w 535"/>
                <a:gd name="T33" fmla="*/ 184 h 219"/>
                <a:gd name="T34" fmla="*/ 379 w 535"/>
                <a:gd name="T35" fmla="*/ 197 h 219"/>
                <a:gd name="T36" fmla="*/ 412 w 535"/>
                <a:gd name="T37" fmla="*/ 207 h 219"/>
                <a:gd name="T38" fmla="*/ 447 w 535"/>
                <a:gd name="T39" fmla="*/ 214 h 219"/>
                <a:gd name="T40" fmla="*/ 484 w 535"/>
                <a:gd name="T41" fmla="*/ 217 h 219"/>
                <a:gd name="T42" fmla="*/ 523 w 535"/>
                <a:gd name="T43" fmla="*/ 217 h 219"/>
                <a:gd name="T44" fmla="*/ 528 w 535"/>
                <a:gd name="T45" fmla="*/ 216 h 219"/>
                <a:gd name="T46" fmla="*/ 533 w 535"/>
                <a:gd name="T47" fmla="*/ 214 h 219"/>
                <a:gd name="T48" fmla="*/ 534 w 535"/>
                <a:gd name="T49" fmla="*/ 211 h 219"/>
                <a:gd name="T50" fmla="*/ 530 w 535"/>
                <a:gd name="T51" fmla="*/ 205 h 219"/>
                <a:gd name="T52" fmla="*/ 504 w 535"/>
                <a:gd name="T53" fmla="*/ 200 h 219"/>
                <a:gd name="T54" fmla="*/ 480 w 535"/>
                <a:gd name="T55" fmla="*/ 192 h 219"/>
                <a:gd name="T56" fmla="*/ 457 w 535"/>
                <a:gd name="T57" fmla="*/ 185 h 219"/>
                <a:gd name="T58" fmla="*/ 435 w 535"/>
                <a:gd name="T59" fmla="*/ 175 h 219"/>
                <a:gd name="T60" fmla="*/ 414 w 535"/>
                <a:gd name="T61" fmla="*/ 165 h 219"/>
                <a:gd name="T62" fmla="*/ 394 w 535"/>
                <a:gd name="T63" fmla="*/ 155 h 219"/>
                <a:gd name="T64" fmla="*/ 375 w 535"/>
                <a:gd name="T65" fmla="*/ 143 h 219"/>
                <a:gd name="T66" fmla="*/ 356 w 535"/>
                <a:gd name="T67" fmla="*/ 130 h 219"/>
                <a:gd name="T68" fmla="*/ 337 w 535"/>
                <a:gd name="T69" fmla="*/ 116 h 219"/>
                <a:gd name="T70" fmla="*/ 318 w 535"/>
                <a:gd name="T71" fmla="*/ 101 h 219"/>
                <a:gd name="T72" fmla="*/ 300 w 535"/>
                <a:gd name="T73" fmla="*/ 88 h 219"/>
                <a:gd name="T74" fmla="*/ 285 w 535"/>
                <a:gd name="T75" fmla="*/ 76 h 219"/>
                <a:gd name="T76" fmla="*/ 270 w 535"/>
                <a:gd name="T77" fmla="*/ 66 h 219"/>
                <a:gd name="T78" fmla="*/ 254 w 535"/>
                <a:gd name="T79" fmla="*/ 56 h 219"/>
                <a:gd name="T80" fmla="*/ 238 w 535"/>
                <a:gd name="T81" fmla="*/ 47 h 219"/>
                <a:gd name="T82" fmla="*/ 221 w 535"/>
                <a:gd name="T83" fmla="*/ 39 h 219"/>
                <a:gd name="T84" fmla="*/ 204 w 535"/>
                <a:gd name="T85" fmla="*/ 32 h 219"/>
                <a:gd name="T86" fmla="*/ 187 w 535"/>
                <a:gd name="T87" fmla="*/ 25 h 219"/>
                <a:gd name="T88" fmla="*/ 168 w 535"/>
                <a:gd name="T89" fmla="*/ 18 h 219"/>
                <a:gd name="T90" fmla="*/ 148 w 535"/>
                <a:gd name="T91" fmla="*/ 13 h 219"/>
                <a:gd name="T92" fmla="*/ 128 w 535"/>
                <a:gd name="T93" fmla="*/ 7 h 219"/>
                <a:gd name="T94" fmla="*/ 106 w 535"/>
                <a:gd name="T95" fmla="*/ 3 h 219"/>
                <a:gd name="T96" fmla="*/ 83 w 535"/>
                <a:gd name="T97" fmla="*/ 1 h 219"/>
                <a:gd name="T98" fmla="*/ 59 w 535"/>
                <a:gd name="T99" fmla="*/ 0 h 219"/>
                <a:gd name="T100" fmla="*/ 37 w 535"/>
                <a:gd name="T101" fmla="*/ 1 h 219"/>
                <a:gd name="T102" fmla="*/ 15 w 535"/>
                <a:gd name="T103" fmla="*/ 6 h 219"/>
                <a:gd name="T104" fmla="*/ 0 w 535"/>
                <a:gd name="T105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219">
                  <a:moveTo>
                    <a:pt x="0" y="14"/>
                  </a:moveTo>
                  <a:lnTo>
                    <a:pt x="2" y="17"/>
                  </a:lnTo>
                  <a:lnTo>
                    <a:pt x="9" y="17"/>
                  </a:lnTo>
                  <a:lnTo>
                    <a:pt x="16" y="17"/>
                  </a:lnTo>
                  <a:lnTo>
                    <a:pt x="23" y="17"/>
                  </a:lnTo>
                  <a:lnTo>
                    <a:pt x="30" y="18"/>
                  </a:lnTo>
                  <a:lnTo>
                    <a:pt x="37" y="18"/>
                  </a:lnTo>
                  <a:lnTo>
                    <a:pt x="44" y="19"/>
                  </a:lnTo>
                  <a:lnTo>
                    <a:pt x="50" y="20"/>
                  </a:lnTo>
                  <a:lnTo>
                    <a:pt x="57" y="20"/>
                  </a:lnTo>
                  <a:lnTo>
                    <a:pt x="64" y="21"/>
                  </a:lnTo>
                  <a:lnTo>
                    <a:pt x="70" y="22"/>
                  </a:lnTo>
                  <a:lnTo>
                    <a:pt x="77" y="24"/>
                  </a:lnTo>
                  <a:lnTo>
                    <a:pt x="83" y="25"/>
                  </a:lnTo>
                  <a:lnTo>
                    <a:pt x="90" y="26"/>
                  </a:lnTo>
                  <a:lnTo>
                    <a:pt x="96" y="28"/>
                  </a:lnTo>
                  <a:lnTo>
                    <a:pt x="103" y="30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9" y="48"/>
                  </a:lnTo>
                  <a:lnTo>
                    <a:pt x="155" y="51"/>
                  </a:lnTo>
                  <a:lnTo>
                    <a:pt x="160" y="54"/>
                  </a:lnTo>
                  <a:lnTo>
                    <a:pt x="166" y="57"/>
                  </a:lnTo>
                  <a:lnTo>
                    <a:pt x="171" y="61"/>
                  </a:lnTo>
                  <a:lnTo>
                    <a:pt x="176" y="64"/>
                  </a:lnTo>
                  <a:lnTo>
                    <a:pt x="181" y="67"/>
                  </a:lnTo>
                  <a:lnTo>
                    <a:pt x="186" y="71"/>
                  </a:lnTo>
                  <a:lnTo>
                    <a:pt x="191" y="75"/>
                  </a:lnTo>
                  <a:lnTo>
                    <a:pt x="195" y="78"/>
                  </a:lnTo>
                  <a:lnTo>
                    <a:pt x="203" y="85"/>
                  </a:lnTo>
                  <a:lnTo>
                    <a:pt x="212" y="92"/>
                  </a:lnTo>
                  <a:lnTo>
                    <a:pt x="220" y="99"/>
                  </a:lnTo>
                  <a:lnTo>
                    <a:pt x="229" y="106"/>
                  </a:lnTo>
                  <a:lnTo>
                    <a:pt x="238" y="113"/>
                  </a:lnTo>
                  <a:lnTo>
                    <a:pt x="247" y="120"/>
                  </a:lnTo>
                  <a:lnTo>
                    <a:pt x="255" y="126"/>
                  </a:lnTo>
                  <a:lnTo>
                    <a:pt x="264" y="133"/>
                  </a:lnTo>
                  <a:lnTo>
                    <a:pt x="273" y="139"/>
                  </a:lnTo>
                  <a:lnTo>
                    <a:pt x="282" y="145"/>
                  </a:lnTo>
                  <a:lnTo>
                    <a:pt x="291" y="151"/>
                  </a:lnTo>
                  <a:lnTo>
                    <a:pt x="300" y="157"/>
                  </a:lnTo>
                  <a:lnTo>
                    <a:pt x="310" y="163"/>
                  </a:lnTo>
                  <a:lnTo>
                    <a:pt x="319" y="169"/>
                  </a:lnTo>
                  <a:lnTo>
                    <a:pt x="329" y="174"/>
                  </a:lnTo>
                  <a:lnTo>
                    <a:pt x="338" y="179"/>
                  </a:lnTo>
                  <a:lnTo>
                    <a:pt x="348" y="184"/>
                  </a:lnTo>
                  <a:lnTo>
                    <a:pt x="358" y="188"/>
                  </a:lnTo>
                  <a:lnTo>
                    <a:pt x="369" y="193"/>
                  </a:lnTo>
                  <a:lnTo>
                    <a:pt x="379" y="197"/>
                  </a:lnTo>
                  <a:lnTo>
                    <a:pt x="390" y="200"/>
                  </a:lnTo>
                  <a:lnTo>
                    <a:pt x="401" y="204"/>
                  </a:lnTo>
                  <a:lnTo>
                    <a:pt x="412" y="207"/>
                  </a:lnTo>
                  <a:lnTo>
                    <a:pt x="423" y="210"/>
                  </a:lnTo>
                  <a:lnTo>
                    <a:pt x="435" y="212"/>
                  </a:lnTo>
                  <a:lnTo>
                    <a:pt x="447" y="214"/>
                  </a:lnTo>
                  <a:lnTo>
                    <a:pt x="459" y="216"/>
                  </a:lnTo>
                  <a:lnTo>
                    <a:pt x="471" y="217"/>
                  </a:lnTo>
                  <a:lnTo>
                    <a:pt x="484" y="217"/>
                  </a:lnTo>
                  <a:lnTo>
                    <a:pt x="496" y="218"/>
                  </a:lnTo>
                  <a:lnTo>
                    <a:pt x="510" y="217"/>
                  </a:lnTo>
                  <a:lnTo>
                    <a:pt x="523" y="217"/>
                  </a:lnTo>
                  <a:lnTo>
                    <a:pt x="525" y="216"/>
                  </a:lnTo>
                  <a:lnTo>
                    <a:pt x="526" y="216"/>
                  </a:lnTo>
                  <a:lnTo>
                    <a:pt x="528" y="216"/>
                  </a:lnTo>
                  <a:lnTo>
                    <a:pt x="530" y="216"/>
                  </a:lnTo>
                  <a:lnTo>
                    <a:pt x="531" y="215"/>
                  </a:lnTo>
                  <a:lnTo>
                    <a:pt x="533" y="214"/>
                  </a:lnTo>
                  <a:lnTo>
                    <a:pt x="533" y="213"/>
                  </a:lnTo>
                  <a:lnTo>
                    <a:pt x="533" y="212"/>
                  </a:lnTo>
                  <a:lnTo>
                    <a:pt x="534" y="211"/>
                  </a:lnTo>
                  <a:lnTo>
                    <a:pt x="534" y="210"/>
                  </a:lnTo>
                  <a:lnTo>
                    <a:pt x="533" y="209"/>
                  </a:lnTo>
                  <a:lnTo>
                    <a:pt x="530" y="205"/>
                  </a:lnTo>
                  <a:lnTo>
                    <a:pt x="521" y="204"/>
                  </a:lnTo>
                  <a:lnTo>
                    <a:pt x="513" y="202"/>
                  </a:lnTo>
                  <a:lnTo>
                    <a:pt x="504" y="200"/>
                  </a:lnTo>
                  <a:lnTo>
                    <a:pt x="496" y="197"/>
                  </a:lnTo>
                  <a:lnTo>
                    <a:pt x="487" y="195"/>
                  </a:lnTo>
                  <a:lnTo>
                    <a:pt x="480" y="192"/>
                  </a:lnTo>
                  <a:lnTo>
                    <a:pt x="472" y="190"/>
                  </a:lnTo>
                  <a:lnTo>
                    <a:pt x="464" y="187"/>
                  </a:lnTo>
                  <a:lnTo>
                    <a:pt x="457" y="185"/>
                  </a:lnTo>
                  <a:lnTo>
                    <a:pt x="450" y="182"/>
                  </a:lnTo>
                  <a:lnTo>
                    <a:pt x="442" y="179"/>
                  </a:lnTo>
                  <a:lnTo>
                    <a:pt x="435" y="175"/>
                  </a:lnTo>
                  <a:lnTo>
                    <a:pt x="428" y="172"/>
                  </a:lnTo>
                  <a:lnTo>
                    <a:pt x="421" y="169"/>
                  </a:lnTo>
                  <a:lnTo>
                    <a:pt x="414" y="165"/>
                  </a:lnTo>
                  <a:lnTo>
                    <a:pt x="408" y="162"/>
                  </a:lnTo>
                  <a:lnTo>
                    <a:pt x="401" y="158"/>
                  </a:lnTo>
                  <a:lnTo>
                    <a:pt x="394" y="155"/>
                  </a:lnTo>
                  <a:lnTo>
                    <a:pt x="388" y="151"/>
                  </a:lnTo>
                  <a:lnTo>
                    <a:pt x="381" y="147"/>
                  </a:lnTo>
                  <a:lnTo>
                    <a:pt x="375" y="143"/>
                  </a:lnTo>
                  <a:lnTo>
                    <a:pt x="369" y="138"/>
                  </a:lnTo>
                  <a:lnTo>
                    <a:pt x="362" y="134"/>
                  </a:lnTo>
                  <a:lnTo>
                    <a:pt x="356" y="130"/>
                  </a:lnTo>
                  <a:lnTo>
                    <a:pt x="350" y="126"/>
                  </a:lnTo>
                  <a:lnTo>
                    <a:pt x="343" y="121"/>
                  </a:lnTo>
                  <a:lnTo>
                    <a:pt x="337" y="116"/>
                  </a:lnTo>
                  <a:lnTo>
                    <a:pt x="331" y="111"/>
                  </a:lnTo>
                  <a:lnTo>
                    <a:pt x="325" y="107"/>
                  </a:lnTo>
                  <a:lnTo>
                    <a:pt x="318" y="101"/>
                  </a:lnTo>
                  <a:lnTo>
                    <a:pt x="312" y="97"/>
                  </a:lnTo>
                  <a:lnTo>
                    <a:pt x="305" y="92"/>
                  </a:lnTo>
                  <a:lnTo>
                    <a:pt x="300" y="88"/>
                  </a:lnTo>
                  <a:lnTo>
                    <a:pt x="295" y="83"/>
                  </a:lnTo>
                  <a:lnTo>
                    <a:pt x="290" y="80"/>
                  </a:lnTo>
                  <a:lnTo>
                    <a:pt x="285" y="76"/>
                  </a:lnTo>
                  <a:lnTo>
                    <a:pt x="280" y="73"/>
                  </a:lnTo>
                  <a:lnTo>
                    <a:pt x="275" y="69"/>
                  </a:lnTo>
                  <a:lnTo>
                    <a:pt x="270" y="66"/>
                  </a:lnTo>
                  <a:lnTo>
                    <a:pt x="264" y="63"/>
                  </a:lnTo>
                  <a:lnTo>
                    <a:pt x="259" y="59"/>
                  </a:lnTo>
                  <a:lnTo>
                    <a:pt x="254" y="56"/>
                  </a:lnTo>
                  <a:lnTo>
                    <a:pt x="249" y="53"/>
                  </a:lnTo>
                  <a:lnTo>
                    <a:pt x="243" y="50"/>
                  </a:lnTo>
                  <a:lnTo>
                    <a:pt x="238" y="47"/>
                  </a:lnTo>
                  <a:lnTo>
                    <a:pt x="232" y="45"/>
                  </a:lnTo>
                  <a:lnTo>
                    <a:pt x="227" y="42"/>
                  </a:lnTo>
                  <a:lnTo>
                    <a:pt x="221" y="39"/>
                  </a:lnTo>
                  <a:lnTo>
                    <a:pt x="216" y="37"/>
                  </a:lnTo>
                  <a:lnTo>
                    <a:pt x="210" y="34"/>
                  </a:lnTo>
                  <a:lnTo>
                    <a:pt x="204" y="32"/>
                  </a:lnTo>
                  <a:lnTo>
                    <a:pt x="199" y="29"/>
                  </a:lnTo>
                  <a:lnTo>
                    <a:pt x="192" y="27"/>
                  </a:lnTo>
                  <a:lnTo>
                    <a:pt x="187" y="25"/>
                  </a:lnTo>
                  <a:lnTo>
                    <a:pt x="180" y="23"/>
                  </a:lnTo>
                  <a:lnTo>
                    <a:pt x="175" y="20"/>
                  </a:lnTo>
                  <a:lnTo>
                    <a:pt x="168" y="18"/>
                  </a:lnTo>
                  <a:lnTo>
                    <a:pt x="162" y="16"/>
                  </a:lnTo>
                  <a:lnTo>
                    <a:pt x="155" y="14"/>
                  </a:lnTo>
                  <a:lnTo>
                    <a:pt x="148" y="13"/>
                  </a:lnTo>
                  <a:lnTo>
                    <a:pt x="142" y="11"/>
                  </a:lnTo>
                  <a:lnTo>
                    <a:pt x="135" y="9"/>
                  </a:lnTo>
                  <a:lnTo>
                    <a:pt x="128" y="7"/>
                  </a:lnTo>
                  <a:lnTo>
                    <a:pt x="121" y="5"/>
                  </a:lnTo>
                  <a:lnTo>
                    <a:pt x="113" y="4"/>
                  </a:lnTo>
                  <a:lnTo>
                    <a:pt x="106" y="3"/>
                  </a:lnTo>
                  <a:lnTo>
                    <a:pt x="98" y="2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1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2" y="4"/>
                  </a:lnTo>
                  <a:lnTo>
                    <a:pt x="15" y="6"/>
                  </a:lnTo>
                  <a:lnTo>
                    <a:pt x="8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590" name="Freeform 6"/>
            <p:cNvSpPr>
              <a:spLocks/>
            </p:cNvSpPr>
            <p:nvPr/>
          </p:nvSpPr>
          <p:spPr bwMode="auto">
            <a:xfrm>
              <a:off x="6086" y="2958"/>
              <a:ext cx="2119" cy="534"/>
            </a:xfrm>
            <a:custGeom>
              <a:avLst/>
              <a:gdLst>
                <a:gd name="T0" fmla="*/ 0 w 355"/>
                <a:gd name="T1" fmla="*/ 12 h 109"/>
                <a:gd name="T2" fmla="*/ 11 w 355"/>
                <a:gd name="T3" fmla="*/ 18 h 109"/>
                <a:gd name="T4" fmla="*/ 24 w 355"/>
                <a:gd name="T5" fmla="*/ 24 h 109"/>
                <a:gd name="T6" fmla="*/ 35 w 355"/>
                <a:gd name="T7" fmla="*/ 31 h 109"/>
                <a:gd name="T8" fmla="*/ 47 w 355"/>
                <a:gd name="T9" fmla="*/ 38 h 109"/>
                <a:gd name="T10" fmla="*/ 58 w 355"/>
                <a:gd name="T11" fmla="*/ 45 h 109"/>
                <a:gd name="T12" fmla="*/ 70 w 355"/>
                <a:gd name="T13" fmla="*/ 53 h 109"/>
                <a:gd name="T14" fmla="*/ 81 w 355"/>
                <a:gd name="T15" fmla="*/ 61 h 109"/>
                <a:gd name="T16" fmla="*/ 93 w 355"/>
                <a:gd name="T17" fmla="*/ 69 h 109"/>
                <a:gd name="T18" fmla="*/ 111 w 355"/>
                <a:gd name="T19" fmla="*/ 79 h 109"/>
                <a:gd name="T20" fmla="*/ 132 w 355"/>
                <a:gd name="T21" fmla="*/ 88 h 109"/>
                <a:gd name="T22" fmla="*/ 155 w 355"/>
                <a:gd name="T23" fmla="*/ 96 h 109"/>
                <a:gd name="T24" fmla="*/ 180 w 355"/>
                <a:gd name="T25" fmla="*/ 102 h 109"/>
                <a:gd name="T26" fmla="*/ 205 w 355"/>
                <a:gd name="T27" fmla="*/ 106 h 109"/>
                <a:gd name="T28" fmla="*/ 230 w 355"/>
                <a:gd name="T29" fmla="*/ 108 h 109"/>
                <a:gd name="T30" fmla="*/ 255 w 355"/>
                <a:gd name="T31" fmla="*/ 107 h 109"/>
                <a:gd name="T32" fmla="*/ 280 w 355"/>
                <a:gd name="T33" fmla="*/ 105 h 109"/>
                <a:gd name="T34" fmla="*/ 291 w 355"/>
                <a:gd name="T35" fmla="*/ 103 h 109"/>
                <a:gd name="T36" fmla="*/ 301 w 355"/>
                <a:gd name="T37" fmla="*/ 100 h 109"/>
                <a:gd name="T38" fmla="*/ 311 w 355"/>
                <a:gd name="T39" fmla="*/ 97 h 109"/>
                <a:gd name="T40" fmla="*/ 320 w 355"/>
                <a:gd name="T41" fmla="*/ 93 h 109"/>
                <a:gd name="T42" fmla="*/ 328 w 355"/>
                <a:gd name="T43" fmla="*/ 89 h 109"/>
                <a:gd name="T44" fmla="*/ 337 w 355"/>
                <a:gd name="T45" fmla="*/ 84 h 109"/>
                <a:gd name="T46" fmla="*/ 344 w 355"/>
                <a:gd name="T47" fmla="*/ 79 h 109"/>
                <a:gd name="T48" fmla="*/ 352 w 355"/>
                <a:gd name="T49" fmla="*/ 73 h 109"/>
                <a:gd name="T50" fmla="*/ 352 w 355"/>
                <a:gd name="T51" fmla="*/ 70 h 109"/>
                <a:gd name="T52" fmla="*/ 353 w 355"/>
                <a:gd name="T53" fmla="*/ 68 h 109"/>
                <a:gd name="T54" fmla="*/ 354 w 355"/>
                <a:gd name="T55" fmla="*/ 67 h 109"/>
                <a:gd name="T56" fmla="*/ 337 w 355"/>
                <a:gd name="T57" fmla="*/ 65 h 109"/>
                <a:gd name="T58" fmla="*/ 313 w 355"/>
                <a:gd name="T59" fmla="*/ 69 h 109"/>
                <a:gd name="T60" fmla="*/ 289 w 355"/>
                <a:gd name="T61" fmla="*/ 70 h 109"/>
                <a:gd name="T62" fmla="*/ 267 w 355"/>
                <a:gd name="T63" fmla="*/ 69 h 109"/>
                <a:gd name="T64" fmla="*/ 246 w 355"/>
                <a:gd name="T65" fmla="*/ 65 h 109"/>
                <a:gd name="T66" fmla="*/ 225 w 355"/>
                <a:gd name="T67" fmla="*/ 59 h 109"/>
                <a:gd name="T68" fmla="*/ 205 w 355"/>
                <a:gd name="T69" fmla="*/ 52 h 109"/>
                <a:gd name="T70" fmla="*/ 185 w 355"/>
                <a:gd name="T71" fmla="*/ 44 h 109"/>
                <a:gd name="T72" fmla="*/ 165 w 355"/>
                <a:gd name="T73" fmla="*/ 36 h 109"/>
                <a:gd name="T74" fmla="*/ 145 w 355"/>
                <a:gd name="T75" fmla="*/ 27 h 109"/>
                <a:gd name="T76" fmla="*/ 125 w 355"/>
                <a:gd name="T77" fmla="*/ 19 h 109"/>
                <a:gd name="T78" fmla="*/ 105 w 355"/>
                <a:gd name="T79" fmla="*/ 12 h 109"/>
                <a:gd name="T80" fmla="*/ 84 w 355"/>
                <a:gd name="T81" fmla="*/ 6 h 109"/>
                <a:gd name="T82" fmla="*/ 63 w 355"/>
                <a:gd name="T83" fmla="*/ 2 h 109"/>
                <a:gd name="T84" fmla="*/ 40 w 355"/>
                <a:gd name="T85" fmla="*/ 0 h 109"/>
                <a:gd name="T86" fmla="*/ 18 w 355"/>
                <a:gd name="T87" fmla="*/ 1 h 109"/>
                <a:gd name="T88" fmla="*/ 5 w 355"/>
                <a:gd name="T89" fmla="*/ 2 h 109"/>
                <a:gd name="T90" fmla="*/ 3 w 355"/>
                <a:gd name="T91" fmla="*/ 3 h 109"/>
                <a:gd name="T92" fmla="*/ 1 w 355"/>
                <a:gd name="T93" fmla="*/ 4 h 109"/>
                <a:gd name="T94" fmla="*/ 0 w 355"/>
                <a:gd name="T95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109">
                  <a:moveTo>
                    <a:pt x="0" y="7"/>
                  </a:moveTo>
                  <a:lnTo>
                    <a:pt x="0" y="12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24" y="24"/>
                  </a:lnTo>
                  <a:lnTo>
                    <a:pt x="29" y="28"/>
                  </a:lnTo>
                  <a:lnTo>
                    <a:pt x="35" y="31"/>
                  </a:lnTo>
                  <a:lnTo>
                    <a:pt x="41" y="34"/>
                  </a:lnTo>
                  <a:lnTo>
                    <a:pt x="47" y="38"/>
                  </a:lnTo>
                  <a:lnTo>
                    <a:pt x="52" y="42"/>
                  </a:lnTo>
                  <a:lnTo>
                    <a:pt x="58" y="45"/>
                  </a:lnTo>
                  <a:lnTo>
                    <a:pt x="64" y="49"/>
                  </a:lnTo>
                  <a:lnTo>
                    <a:pt x="70" y="53"/>
                  </a:lnTo>
                  <a:lnTo>
                    <a:pt x="76" y="57"/>
                  </a:lnTo>
                  <a:lnTo>
                    <a:pt x="81" y="61"/>
                  </a:lnTo>
                  <a:lnTo>
                    <a:pt x="87" y="65"/>
                  </a:lnTo>
                  <a:lnTo>
                    <a:pt x="93" y="69"/>
                  </a:lnTo>
                  <a:lnTo>
                    <a:pt x="102" y="74"/>
                  </a:lnTo>
                  <a:lnTo>
                    <a:pt x="111" y="79"/>
                  </a:lnTo>
                  <a:lnTo>
                    <a:pt x="121" y="84"/>
                  </a:lnTo>
                  <a:lnTo>
                    <a:pt x="132" y="88"/>
                  </a:lnTo>
                  <a:lnTo>
                    <a:pt x="143" y="92"/>
                  </a:lnTo>
                  <a:lnTo>
                    <a:pt x="155" y="96"/>
                  </a:lnTo>
                  <a:lnTo>
                    <a:pt x="167" y="99"/>
                  </a:lnTo>
                  <a:lnTo>
                    <a:pt x="180" y="102"/>
                  </a:lnTo>
                  <a:lnTo>
                    <a:pt x="192" y="104"/>
                  </a:lnTo>
                  <a:lnTo>
                    <a:pt x="205" y="106"/>
                  </a:lnTo>
                  <a:lnTo>
                    <a:pt x="217" y="107"/>
                  </a:lnTo>
                  <a:lnTo>
                    <a:pt x="230" y="108"/>
                  </a:lnTo>
                  <a:lnTo>
                    <a:pt x="243" y="108"/>
                  </a:lnTo>
                  <a:lnTo>
                    <a:pt x="255" y="107"/>
                  </a:lnTo>
                  <a:lnTo>
                    <a:pt x="268" y="106"/>
                  </a:lnTo>
                  <a:lnTo>
                    <a:pt x="280" y="105"/>
                  </a:lnTo>
                  <a:lnTo>
                    <a:pt x="285" y="104"/>
                  </a:lnTo>
                  <a:lnTo>
                    <a:pt x="291" y="103"/>
                  </a:lnTo>
                  <a:lnTo>
                    <a:pt x="296" y="102"/>
                  </a:lnTo>
                  <a:lnTo>
                    <a:pt x="301" y="100"/>
                  </a:lnTo>
                  <a:lnTo>
                    <a:pt x="306" y="99"/>
                  </a:lnTo>
                  <a:lnTo>
                    <a:pt x="311" y="97"/>
                  </a:lnTo>
                  <a:lnTo>
                    <a:pt x="315" y="95"/>
                  </a:lnTo>
                  <a:lnTo>
                    <a:pt x="320" y="93"/>
                  </a:lnTo>
                  <a:lnTo>
                    <a:pt x="324" y="91"/>
                  </a:lnTo>
                  <a:lnTo>
                    <a:pt x="328" y="89"/>
                  </a:lnTo>
                  <a:lnTo>
                    <a:pt x="333" y="86"/>
                  </a:lnTo>
                  <a:lnTo>
                    <a:pt x="337" y="84"/>
                  </a:lnTo>
                  <a:lnTo>
                    <a:pt x="341" y="81"/>
                  </a:lnTo>
                  <a:lnTo>
                    <a:pt x="344" y="79"/>
                  </a:lnTo>
                  <a:lnTo>
                    <a:pt x="348" y="76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2" y="70"/>
                  </a:lnTo>
                  <a:lnTo>
                    <a:pt x="353" y="69"/>
                  </a:lnTo>
                  <a:lnTo>
                    <a:pt x="353" y="68"/>
                  </a:lnTo>
                  <a:lnTo>
                    <a:pt x="353" y="67"/>
                  </a:lnTo>
                  <a:lnTo>
                    <a:pt x="354" y="67"/>
                  </a:lnTo>
                  <a:lnTo>
                    <a:pt x="350" y="62"/>
                  </a:lnTo>
                  <a:lnTo>
                    <a:pt x="337" y="65"/>
                  </a:lnTo>
                  <a:lnTo>
                    <a:pt x="325" y="68"/>
                  </a:lnTo>
                  <a:lnTo>
                    <a:pt x="313" y="69"/>
                  </a:lnTo>
                  <a:lnTo>
                    <a:pt x="301" y="70"/>
                  </a:lnTo>
                  <a:lnTo>
                    <a:pt x="289" y="70"/>
                  </a:lnTo>
                  <a:lnTo>
                    <a:pt x="278" y="70"/>
                  </a:lnTo>
                  <a:lnTo>
                    <a:pt x="267" y="69"/>
                  </a:lnTo>
                  <a:lnTo>
                    <a:pt x="257" y="67"/>
                  </a:lnTo>
                  <a:lnTo>
                    <a:pt x="246" y="65"/>
                  </a:lnTo>
                  <a:lnTo>
                    <a:pt x="235" y="62"/>
                  </a:lnTo>
                  <a:lnTo>
                    <a:pt x="225" y="59"/>
                  </a:lnTo>
                  <a:lnTo>
                    <a:pt x="215" y="56"/>
                  </a:lnTo>
                  <a:lnTo>
                    <a:pt x="205" y="52"/>
                  </a:lnTo>
                  <a:lnTo>
                    <a:pt x="195" y="48"/>
                  </a:lnTo>
                  <a:lnTo>
                    <a:pt x="185" y="44"/>
                  </a:lnTo>
                  <a:lnTo>
                    <a:pt x="175" y="40"/>
                  </a:lnTo>
                  <a:lnTo>
                    <a:pt x="165" y="36"/>
                  </a:lnTo>
                  <a:lnTo>
                    <a:pt x="155" y="32"/>
                  </a:lnTo>
                  <a:lnTo>
                    <a:pt x="145" y="27"/>
                  </a:lnTo>
                  <a:lnTo>
                    <a:pt x="135" y="23"/>
                  </a:lnTo>
                  <a:lnTo>
                    <a:pt x="125" y="19"/>
                  </a:lnTo>
                  <a:lnTo>
                    <a:pt x="115" y="16"/>
                  </a:lnTo>
                  <a:lnTo>
                    <a:pt x="105" y="12"/>
                  </a:lnTo>
                  <a:lnTo>
                    <a:pt x="95" y="9"/>
                  </a:lnTo>
                  <a:lnTo>
                    <a:pt x="84" y="6"/>
                  </a:lnTo>
                  <a:lnTo>
                    <a:pt x="74" y="4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1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591" name="Freeform 7"/>
            <p:cNvSpPr>
              <a:spLocks/>
            </p:cNvSpPr>
            <p:nvPr/>
          </p:nvSpPr>
          <p:spPr bwMode="auto">
            <a:xfrm>
              <a:off x="7000" y="2778"/>
              <a:ext cx="1582" cy="453"/>
            </a:xfrm>
            <a:custGeom>
              <a:avLst/>
              <a:gdLst>
                <a:gd name="T0" fmla="*/ 1 w 265"/>
                <a:gd name="T1" fmla="*/ 51 h 93"/>
                <a:gd name="T2" fmla="*/ 19 w 265"/>
                <a:gd name="T3" fmla="*/ 63 h 93"/>
                <a:gd name="T4" fmla="*/ 39 w 265"/>
                <a:gd name="T5" fmla="*/ 73 h 93"/>
                <a:gd name="T6" fmla="*/ 61 w 265"/>
                <a:gd name="T7" fmla="*/ 81 h 93"/>
                <a:gd name="T8" fmla="*/ 84 w 265"/>
                <a:gd name="T9" fmla="*/ 87 h 93"/>
                <a:gd name="T10" fmla="*/ 109 w 265"/>
                <a:gd name="T11" fmla="*/ 91 h 93"/>
                <a:gd name="T12" fmla="*/ 134 w 265"/>
                <a:gd name="T13" fmla="*/ 92 h 93"/>
                <a:gd name="T14" fmla="*/ 159 w 265"/>
                <a:gd name="T15" fmla="*/ 90 h 93"/>
                <a:gd name="T16" fmla="*/ 184 w 265"/>
                <a:gd name="T17" fmla="*/ 85 h 93"/>
                <a:gd name="T18" fmla="*/ 191 w 265"/>
                <a:gd name="T19" fmla="*/ 82 h 93"/>
                <a:gd name="T20" fmla="*/ 198 w 265"/>
                <a:gd name="T21" fmla="*/ 80 h 93"/>
                <a:gd name="T22" fmla="*/ 204 w 265"/>
                <a:gd name="T23" fmla="*/ 77 h 93"/>
                <a:gd name="T24" fmla="*/ 210 w 265"/>
                <a:gd name="T25" fmla="*/ 74 h 93"/>
                <a:gd name="T26" fmla="*/ 216 w 265"/>
                <a:gd name="T27" fmla="*/ 70 h 93"/>
                <a:gd name="T28" fmla="*/ 222 w 265"/>
                <a:gd name="T29" fmla="*/ 67 h 93"/>
                <a:gd name="T30" fmla="*/ 227 w 265"/>
                <a:gd name="T31" fmla="*/ 63 h 93"/>
                <a:gd name="T32" fmla="*/ 232 w 265"/>
                <a:gd name="T33" fmla="*/ 59 h 93"/>
                <a:gd name="T34" fmla="*/ 236 w 265"/>
                <a:gd name="T35" fmla="*/ 54 h 93"/>
                <a:gd name="T36" fmla="*/ 241 w 265"/>
                <a:gd name="T37" fmla="*/ 50 h 93"/>
                <a:gd name="T38" fmla="*/ 244 w 265"/>
                <a:gd name="T39" fmla="*/ 45 h 93"/>
                <a:gd name="T40" fmla="*/ 249 w 265"/>
                <a:gd name="T41" fmla="*/ 40 h 93"/>
                <a:gd name="T42" fmla="*/ 252 w 265"/>
                <a:gd name="T43" fmla="*/ 35 h 93"/>
                <a:gd name="T44" fmla="*/ 255 w 265"/>
                <a:gd name="T45" fmla="*/ 31 h 93"/>
                <a:gd name="T46" fmla="*/ 258 w 265"/>
                <a:gd name="T47" fmla="*/ 25 h 93"/>
                <a:gd name="T48" fmla="*/ 261 w 265"/>
                <a:gd name="T49" fmla="*/ 21 h 93"/>
                <a:gd name="T50" fmla="*/ 261 w 265"/>
                <a:gd name="T51" fmla="*/ 18 h 93"/>
                <a:gd name="T52" fmla="*/ 262 w 265"/>
                <a:gd name="T53" fmla="*/ 15 h 93"/>
                <a:gd name="T54" fmla="*/ 263 w 265"/>
                <a:gd name="T55" fmla="*/ 13 h 93"/>
                <a:gd name="T56" fmla="*/ 263 w 265"/>
                <a:gd name="T57" fmla="*/ 10 h 93"/>
                <a:gd name="T58" fmla="*/ 264 w 265"/>
                <a:gd name="T59" fmla="*/ 8 h 93"/>
                <a:gd name="T60" fmla="*/ 263 w 265"/>
                <a:gd name="T61" fmla="*/ 5 h 93"/>
                <a:gd name="T62" fmla="*/ 262 w 265"/>
                <a:gd name="T63" fmla="*/ 3 h 93"/>
                <a:gd name="T64" fmla="*/ 261 w 265"/>
                <a:gd name="T65" fmla="*/ 1 h 93"/>
                <a:gd name="T66" fmla="*/ 259 w 265"/>
                <a:gd name="T67" fmla="*/ 1 h 93"/>
                <a:gd name="T68" fmla="*/ 257 w 265"/>
                <a:gd name="T69" fmla="*/ 0 h 93"/>
                <a:gd name="T70" fmla="*/ 237 w 265"/>
                <a:gd name="T71" fmla="*/ 10 h 93"/>
                <a:gd name="T72" fmla="*/ 216 w 265"/>
                <a:gd name="T73" fmla="*/ 19 h 93"/>
                <a:gd name="T74" fmla="*/ 192 w 265"/>
                <a:gd name="T75" fmla="*/ 28 h 93"/>
                <a:gd name="T76" fmla="*/ 166 w 265"/>
                <a:gd name="T77" fmla="*/ 34 h 93"/>
                <a:gd name="T78" fmla="*/ 140 w 265"/>
                <a:gd name="T79" fmla="*/ 40 h 93"/>
                <a:gd name="T80" fmla="*/ 114 w 265"/>
                <a:gd name="T81" fmla="*/ 44 h 93"/>
                <a:gd name="T82" fmla="*/ 88 w 265"/>
                <a:gd name="T83" fmla="*/ 47 h 93"/>
                <a:gd name="T84" fmla="*/ 62 w 265"/>
                <a:gd name="T85" fmla="*/ 48 h 93"/>
                <a:gd name="T86" fmla="*/ 47 w 265"/>
                <a:gd name="T87" fmla="*/ 47 h 93"/>
                <a:gd name="T88" fmla="*/ 33 w 265"/>
                <a:gd name="T89" fmla="*/ 47 h 93"/>
                <a:gd name="T90" fmla="*/ 18 w 265"/>
                <a:gd name="T91" fmla="*/ 46 h 93"/>
                <a:gd name="T92" fmla="*/ 5 w 265"/>
                <a:gd name="T93" fmla="*/ 44 h 93"/>
                <a:gd name="T94" fmla="*/ 0 w 265"/>
                <a:gd name="T95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93">
                  <a:moveTo>
                    <a:pt x="0" y="46"/>
                  </a:moveTo>
                  <a:lnTo>
                    <a:pt x="1" y="51"/>
                  </a:lnTo>
                  <a:lnTo>
                    <a:pt x="10" y="57"/>
                  </a:lnTo>
                  <a:lnTo>
                    <a:pt x="19" y="63"/>
                  </a:lnTo>
                  <a:lnTo>
                    <a:pt x="29" y="69"/>
                  </a:lnTo>
                  <a:lnTo>
                    <a:pt x="39" y="73"/>
                  </a:lnTo>
                  <a:lnTo>
                    <a:pt x="50" y="78"/>
                  </a:lnTo>
                  <a:lnTo>
                    <a:pt x="61" y="81"/>
                  </a:lnTo>
                  <a:lnTo>
                    <a:pt x="73" y="84"/>
                  </a:lnTo>
                  <a:lnTo>
                    <a:pt x="84" y="87"/>
                  </a:lnTo>
                  <a:lnTo>
                    <a:pt x="97" y="89"/>
                  </a:lnTo>
                  <a:lnTo>
                    <a:pt x="109" y="91"/>
                  </a:lnTo>
                  <a:lnTo>
                    <a:pt x="122" y="92"/>
                  </a:lnTo>
                  <a:lnTo>
                    <a:pt x="134" y="92"/>
                  </a:lnTo>
                  <a:lnTo>
                    <a:pt x="147" y="91"/>
                  </a:lnTo>
                  <a:lnTo>
                    <a:pt x="159" y="90"/>
                  </a:lnTo>
                  <a:lnTo>
                    <a:pt x="171" y="88"/>
                  </a:lnTo>
                  <a:lnTo>
                    <a:pt x="184" y="85"/>
                  </a:lnTo>
                  <a:lnTo>
                    <a:pt x="187" y="84"/>
                  </a:lnTo>
                  <a:lnTo>
                    <a:pt x="191" y="82"/>
                  </a:lnTo>
                  <a:lnTo>
                    <a:pt x="194" y="81"/>
                  </a:lnTo>
                  <a:lnTo>
                    <a:pt x="198" y="80"/>
                  </a:lnTo>
                  <a:lnTo>
                    <a:pt x="201" y="79"/>
                  </a:lnTo>
                  <a:lnTo>
                    <a:pt x="204" y="77"/>
                  </a:lnTo>
                  <a:lnTo>
                    <a:pt x="207" y="76"/>
                  </a:lnTo>
                  <a:lnTo>
                    <a:pt x="210" y="74"/>
                  </a:lnTo>
                  <a:lnTo>
                    <a:pt x="213" y="72"/>
                  </a:lnTo>
                  <a:lnTo>
                    <a:pt x="216" y="70"/>
                  </a:lnTo>
                  <a:lnTo>
                    <a:pt x="219" y="69"/>
                  </a:lnTo>
                  <a:lnTo>
                    <a:pt x="222" y="67"/>
                  </a:lnTo>
                  <a:lnTo>
                    <a:pt x="224" y="65"/>
                  </a:lnTo>
                  <a:lnTo>
                    <a:pt x="227" y="63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7"/>
                  </a:lnTo>
                  <a:lnTo>
                    <a:pt x="236" y="54"/>
                  </a:lnTo>
                  <a:lnTo>
                    <a:pt x="238" y="52"/>
                  </a:lnTo>
                  <a:lnTo>
                    <a:pt x="241" y="50"/>
                  </a:lnTo>
                  <a:lnTo>
                    <a:pt x="242" y="47"/>
                  </a:lnTo>
                  <a:lnTo>
                    <a:pt x="244" y="45"/>
                  </a:lnTo>
                  <a:lnTo>
                    <a:pt x="246" y="43"/>
                  </a:lnTo>
                  <a:lnTo>
                    <a:pt x="249" y="40"/>
                  </a:lnTo>
                  <a:lnTo>
                    <a:pt x="250" y="38"/>
                  </a:lnTo>
                  <a:lnTo>
                    <a:pt x="252" y="35"/>
                  </a:lnTo>
                  <a:lnTo>
                    <a:pt x="254" y="33"/>
                  </a:lnTo>
                  <a:lnTo>
                    <a:pt x="255" y="31"/>
                  </a:lnTo>
                  <a:lnTo>
                    <a:pt x="257" y="28"/>
                  </a:lnTo>
                  <a:lnTo>
                    <a:pt x="258" y="25"/>
                  </a:lnTo>
                  <a:lnTo>
                    <a:pt x="259" y="23"/>
                  </a:lnTo>
                  <a:lnTo>
                    <a:pt x="261" y="21"/>
                  </a:lnTo>
                  <a:lnTo>
                    <a:pt x="261" y="19"/>
                  </a:lnTo>
                  <a:lnTo>
                    <a:pt x="261" y="18"/>
                  </a:lnTo>
                  <a:lnTo>
                    <a:pt x="261" y="16"/>
                  </a:lnTo>
                  <a:lnTo>
                    <a:pt x="262" y="15"/>
                  </a:lnTo>
                  <a:lnTo>
                    <a:pt x="263" y="14"/>
                  </a:lnTo>
                  <a:lnTo>
                    <a:pt x="263" y="13"/>
                  </a:lnTo>
                  <a:lnTo>
                    <a:pt x="263" y="11"/>
                  </a:lnTo>
                  <a:lnTo>
                    <a:pt x="263" y="10"/>
                  </a:lnTo>
                  <a:lnTo>
                    <a:pt x="264" y="9"/>
                  </a:lnTo>
                  <a:lnTo>
                    <a:pt x="264" y="8"/>
                  </a:lnTo>
                  <a:lnTo>
                    <a:pt x="264" y="6"/>
                  </a:lnTo>
                  <a:lnTo>
                    <a:pt x="263" y="5"/>
                  </a:lnTo>
                  <a:lnTo>
                    <a:pt x="263" y="4"/>
                  </a:lnTo>
                  <a:lnTo>
                    <a:pt x="262" y="3"/>
                  </a:lnTo>
                  <a:lnTo>
                    <a:pt x="261" y="2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0"/>
                  </a:lnTo>
                  <a:lnTo>
                    <a:pt x="247" y="5"/>
                  </a:lnTo>
                  <a:lnTo>
                    <a:pt x="237" y="10"/>
                  </a:lnTo>
                  <a:lnTo>
                    <a:pt x="226" y="15"/>
                  </a:lnTo>
                  <a:lnTo>
                    <a:pt x="216" y="19"/>
                  </a:lnTo>
                  <a:lnTo>
                    <a:pt x="204" y="23"/>
                  </a:lnTo>
                  <a:lnTo>
                    <a:pt x="192" y="28"/>
                  </a:lnTo>
                  <a:lnTo>
                    <a:pt x="179" y="31"/>
                  </a:lnTo>
                  <a:lnTo>
                    <a:pt x="166" y="34"/>
                  </a:lnTo>
                  <a:lnTo>
                    <a:pt x="154" y="38"/>
                  </a:lnTo>
                  <a:lnTo>
                    <a:pt x="140" y="40"/>
                  </a:lnTo>
                  <a:lnTo>
                    <a:pt x="127" y="42"/>
                  </a:lnTo>
                  <a:lnTo>
                    <a:pt x="114" y="44"/>
                  </a:lnTo>
                  <a:lnTo>
                    <a:pt x="101" y="46"/>
                  </a:lnTo>
                  <a:lnTo>
                    <a:pt x="88" y="47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7"/>
                  </a:lnTo>
                  <a:lnTo>
                    <a:pt x="47" y="47"/>
                  </a:lnTo>
                  <a:lnTo>
                    <a:pt x="40" y="47"/>
                  </a:lnTo>
                  <a:lnTo>
                    <a:pt x="33" y="47"/>
                  </a:lnTo>
                  <a:lnTo>
                    <a:pt x="26" y="47"/>
                  </a:lnTo>
                  <a:lnTo>
                    <a:pt x="18" y="46"/>
                  </a:lnTo>
                  <a:lnTo>
                    <a:pt x="11" y="45"/>
                  </a:lnTo>
                  <a:lnTo>
                    <a:pt x="5" y="44"/>
                  </a:lnTo>
                  <a:lnTo>
                    <a:pt x="1" y="45"/>
                  </a:lnTo>
                  <a:lnTo>
                    <a:pt x="0" y="46"/>
                  </a:lnTo>
                </a:path>
              </a:pathLst>
            </a:cu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592" name="Rectangle 8"/>
            <p:cNvSpPr>
              <a:spLocks noChangeArrowheads="1"/>
            </p:cNvSpPr>
            <p:nvPr/>
          </p:nvSpPr>
          <p:spPr bwMode="auto">
            <a:xfrm>
              <a:off x="4327" y="2277"/>
              <a:ext cx="4478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40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T A N G G U H    L N G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243593" name="Text Box 9"/>
          <p:cNvSpPr txBox="1">
            <a:spLocks noChangeArrowheads="1"/>
          </p:cNvSpPr>
          <p:nvPr/>
        </p:nvSpPr>
        <p:spPr bwMode="auto">
          <a:xfrm>
            <a:off x="5783874" y="6553200"/>
            <a:ext cx="33601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400" b="0">
                <a:solidFill>
                  <a:srgbClr val="99CC00"/>
                </a:solidFill>
              </a:rPr>
              <a:t> </a:t>
            </a:r>
            <a:fld id="{F4DB48DD-3F18-4927-8737-AED0AA1E7D31}" type="slidenum">
              <a:rPr lang="en-US" sz="1400" b="0">
                <a:solidFill>
                  <a:srgbClr val="99CC00"/>
                </a:solidFill>
              </a:rPr>
              <a:pPr algn="r">
                <a:lnSpc>
                  <a:spcPct val="100000"/>
                </a:lnSpc>
                <a:spcBef>
                  <a:spcPct val="50000"/>
                </a:spcBef>
                <a:buClrTx/>
              </a:pPr>
              <a:t>42</a:t>
            </a:fld>
            <a:endParaRPr lang="en-US" sz="1400" b="0">
              <a:solidFill>
                <a:srgbClr val="99CC00"/>
              </a:solidFill>
            </a:endParaRPr>
          </a:p>
        </p:txBody>
      </p:sp>
      <p:sp>
        <p:nvSpPr>
          <p:cNvPr id="2243594" name="Text Box 10"/>
          <p:cNvSpPr txBox="1">
            <a:spLocks noChangeArrowheads="1"/>
          </p:cNvSpPr>
          <p:nvPr/>
        </p:nvSpPr>
        <p:spPr bwMode="auto">
          <a:xfrm>
            <a:off x="418153" y="1014413"/>
            <a:ext cx="8243219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>
                <a:solidFill>
                  <a:srgbClr val="0000FF"/>
                </a:solidFill>
                <a:latin typeface="Univers 45 Light" pitchFamily="2" charset="0"/>
              </a:rPr>
              <a:t>“We will be the best-in-class high-reliability LNG Operator”</a:t>
            </a:r>
            <a:br>
              <a:rPr lang="en-US">
                <a:solidFill>
                  <a:srgbClr val="0000FF"/>
                </a:solidFill>
                <a:latin typeface="Univers 45 Light" pitchFamily="2" charset="0"/>
              </a:rPr>
            </a:br>
            <a:r>
              <a:rPr lang="en-US">
                <a:solidFill>
                  <a:schemeClr val="folHlink"/>
                </a:solidFill>
                <a:latin typeface="Univers 45 Light" pitchFamily="2" charset="0"/>
              </a:rPr>
              <a:t>Kami akan menjadi </a:t>
            </a:r>
          </a:p>
          <a:p>
            <a:pPr algn="ctr">
              <a:spcBef>
                <a:spcPct val="30000"/>
              </a:spcBef>
            </a:pPr>
            <a:r>
              <a:rPr lang="en-US">
                <a:solidFill>
                  <a:schemeClr val="folHlink"/>
                </a:solidFill>
                <a:latin typeface="Univers 45 Light" pitchFamily="2" charset="0"/>
              </a:rPr>
              <a:t>Operator LNG berkehandalan tinggi yang terbaik</a:t>
            </a:r>
          </a:p>
        </p:txBody>
      </p:sp>
      <p:sp>
        <p:nvSpPr>
          <p:cNvPr id="2243595" name="Text Box 11"/>
          <p:cNvSpPr txBox="1">
            <a:spLocks noChangeArrowheads="1"/>
          </p:cNvSpPr>
          <p:nvPr/>
        </p:nvSpPr>
        <p:spPr bwMode="auto">
          <a:xfrm>
            <a:off x="313593" y="2336801"/>
            <a:ext cx="8756115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1313" indent="-341313"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779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We meet all our cargo commitments: right-on-time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Memenuhi semua komitmen kargo kita: tepat waktu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We demonstrate Continuous Improvement in production efficiency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Menunjukkan Perbaikan Berkelanjutan dalam efisiensi produksi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Rigorous Plant Upset Reporting: we anticipate and prevent losses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Pelaporan Plant Upset Lengkap: kita mengantisipasi dan mencegah losses</a:t>
            </a: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 </a:t>
            </a: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r>
              <a:rPr lang="en-US" sz="1800">
                <a:solidFill>
                  <a:srgbClr val="477F31"/>
                </a:solidFill>
                <a:latin typeface="Univers 45 Light" pitchFamily="2" charset="0"/>
              </a:rPr>
              <a:t>We manage costs carefully never compromising safety or integrity</a:t>
            </a:r>
            <a:br>
              <a:rPr lang="en-US" sz="1800">
                <a:solidFill>
                  <a:srgbClr val="477F31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Kita mengelola biaya dengan hati-hati, </a:t>
            </a:r>
            <a:br>
              <a:rPr lang="en-US" sz="1800">
                <a:solidFill>
                  <a:srgbClr val="00CC99"/>
                </a:solidFill>
                <a:latin typeface="Univers 45 Light" pitchFamily="2" charset="0"/>
              </a:rPr>
            </a:br>
            <a:r>
              <a:rPr lang="en-US" sz="1800">
                <a:solidFill>
                  <a:srgbClr val="00CC99"/>
                </a:solidFill>
                <a:latin typeface="Univers 45 Light" pitchFamily="2" charset="0"/>
              </a:rPr>
              <a:t>tidak pernah mengkompromikan keselamatan dan integritas</a:t>
            </a:r>
            <a:endParaRPr lang="en-US" sz="1800">
              <a:solidFill>
                <a:srgbClr val="477F31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  <a:buFontTx/>
              <a:buChar char="•"/>
            </a:pPr>
            <a:endParaRPr lang="en-US" sz="1800">
              <a:solidFill>
                <a:srgbClr val="477F31"/>
              </a:solidFill>
              <a:latin typeface="Univers 45 Light" pitchFamily="2" charset="0"/>
            </a:endParaRPr>
          </a:p>
          <a:p>
            <a:pPr>
              <a:spcBef>
                <a:spcPct val="30000"/>
              </a:spcBef>
              <a:buClr>
                <a:srgbClr val="477F31"/>
              </a:buClr>
            </a:pPr>
            <a:r>
              <a:rPr lang="en-US" sz="1800" i="1">
                <a:solidFill>
                  <a:schemeClr val="bg2"/>
                </a:solidFill>
                <a:latin typeface="Univers 45 Light" pitchFamily="2" charset="0"/>
              </a:rPr>
              <a:t>A culture where we hunt for defects, drive them out, and recognize this as success</a:t>
            </a:r>
            <a:r>
              <a:rPr lang="en-US" sz="1800">
                <a:solidFill>
                  <a:schemeClr val="bg1"/>
                </a:solidFill>
                <a:latin typeface="Univers 45 Light" pitchFamily="2" charset="0"/>
              </a:rPr>
              <a:t> </a:t>
            </a:r>
            <a:br>
              <a:rPr lang="en-US" sz="1800">
                <a:solidFill>
                  <a:schemeClr val="bg1"/>
                </a:solidFill>
                <a:latin typeface="Univers 45 Light" pitchFamily="2" charset="0"/>
              </a:rPr>
            </a:br>
            <a:r>
              <a:rPr lang="en-US" sz="1800">
                <a:solidFill>
                  <a:schemeClr val="bg1"/>
                </a:solidFill>
                <a:latin typeface="Univers 45 Light" pitchFamily="2" charset="0"/>
              </a:rPr>
              <a:t>Budaya dimana kita memburu kerusakan, mengusirnya, </a:t>
            </a:r>
            <a:br>
              <a:rPr lang="en-US" sz="1800">
                <a:solidFill>
                  <a:schemeClr val="bg1"/>
                </a:solidFill>
                <a:latin typeface="Univers 45 Light" pitchFamily="2" charset="0"/>
              </a:rPr>
            </a:br>
            <a:r>
              <a:rPr lang="en-US" sz="1800">
                <a:solidFill>
                  <a:schemeClr val="bg1"/>
                </a:solidFill>
                <a:latin typeface="Univers 45 Light" pitchFamily="2" charset="0"/>
              </a:rPr>
              <a:t>dan mengakuinya sebagai keberhasilan</a:t>
            </a:r>
            <a:endParaRPr lang="en-US" sz="1800" i="1">
              <a:solidFill>
                <a:schemeClr val="bg2"/>
              </a:solidFill>
              <a:latin typeface="Univers 45 Ligh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0363200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621088"/>
            <a:ext cx="9144000" cy="10363201"/>
          </a:xfrm>
          <a:noFill/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www.Helfia.net , www.HelfiaGoOnline.com , www.HelfiaStore.com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Engineer PTA Plant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Perusahaan </a:t>
            </a:r>
            <a:r>
              <a:rPr lang="en-US" dirty="0" err="1" smtClean="0"/>
              <a:t>Perorangan</a:t>
            </a:r>
            <a:r>
              <a:rPr lang="en-US" dirty="0" smtClean="0"/>
              <a:t> Soy </a:t>
            </a:r>
            <a:r>
              <a:rPr lang="en-US" dirty="0" err="1" smtClean="0"/>
              <a:t>Martua</a:t>
            </a:r>
            <a:r>
              <a:rPr lang="en-US" dirty="0" smtClean="0"/>
              <a:t> </a:t>
            </a:r>
            <a:r>
              <a:rPr lang="en-US" dirty="0" err="1" smtClean="0"/>
              <a:t>Pardede</a:t>
            </a:r>
            <a:endParaRPr lang="en-US" dirty="0" smtClean="0"/>
          </a:p>
          <a:p>
            <a:pPr lvl="1"/>
            <a:r>
              <a:rPr lang="en-US" dirty="0" smtClean="0"/>
              <a:t>Si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lumpuh</a:t>
            </a:r>
            <a:r>
              <a:rPr lang="en-US" dirty="0" smtClean="0"/>
              <a:t> di Jakarta</a:t>
            </a:r>
          </a:p>
          <a:p>
            <a:pPr lvl="1"/>
            <a:r>
              <a:rPr lang="en-US" dirty="0" smtClean="0"/>
              <a:t>Survey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Perindustrian</a:t>
            </a:r>
            <a:endParaRPr lang="en-US" dirty="0" smtClean="0"/>
          </a:p>
          <a:p>
            <a:pPr lvl="1"/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TELEX</a:t>
            </a:r>
          </a:p>
          <a:p>
            <a:pPr lvl="1"/>
            <a:r>
              <a:rPr lang="en-US" dirty="0" err="1" smtClean="0"/>
              <a:t>Berkunjung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DAEWOO di Seoul</a:t>
            </a:r>
          </a:p>
          <a:p>
            <a:pPr lvl="1"/>
            <a:r>
              <a:rPr lang="en-US" dirty="0" smtClean="0"/>
              <a:t>Survey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di Korea</a:t>
            </a:r>
          </a:p>
          <a:p>
            <a:pPr lvl="1"/>
            <a:r>
              <a:rPr lang="en-US" dirty="0" smtClean="0"/>
              <a:t>Site preparation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DAEWOO di Gresik</a:t>
            </a:r>
          </a:p>
          <a:p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gengsi</a:t>
            </a:r>
            <a:endParaRPr lang="en-US" dirty="0" smtClean="0"/>
          </a:p>
          <a:p>
            <a:pPr lvl="1"/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Pengangguran</a:t>
            </a:r>
            <a:endParaRPr lang="en-US" dirty="0" smtClean="0"/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Lamaran</a:t>
            </a:r>
            <a:r>
              <a:rPr lang="en-US" dirty="0" smtClean="0"/>
              <a:t> + </a:t>
            </a:r>
            <a:r>
              <a:rPr lang="en-US" dirty="0" err="1" smtClean="0"/>
              <a:t>Tirakat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643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Usaha + </a:t>
            </a:r>
            <a:r>
              <a:rPr lang="en-US" dirty="0" err="1" smtClean="0"/>
              <a:t>Kepandaian</a:t>
            </a:r>
            <a:r>
              <a:rPr lang="en-US" dirty="0" smtClean="0"/>
              <a:t> + </a:t>
            </a:r>
            <a:r>
              <a:rPr lang="en-US" dirty="0" err="1" smtClean="0"/>
              <a:t>Ketrampilan</a:t>
            </a:r>
            <a:r>
              <a:rPr lang="en-US" dirty="0" smtClean="0"/>
              <a:t>        </a:t>
            </a:r>
            <a:r>
              <a:rPr lang="en-US" dirty="0" err="1" smtClean="0"/>
              <a:t>Sukses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Keberhasilan</a:t>
            </a:r>
            <a:r>
              <a:rPr lang="en-US" dirty="0" smtClean="0"/>
              <a:t> / </a:t>
            </a:r>
            <a:r>
              <a:rPr lang="en-US" dirty="0" err="1" smtClean="0"/>
              <a:t>Sukses</a:t>
            </a:r>
            <a:r>
              <a:rPr lang="en-US" dirty="0" smtClean="0"/>
              <a:t>        </a:t>
            </a:r>
            <a:r>
              <a:rPr lang="en-US" dirty="0" smtClean="0"/>
              <a:t>UPT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Memohon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>
                <a:solidFill>
                  <a:srgbClr val="00B050"/>
                </a:solidFill>
              </a:rPr>
              <a:t>Rahmat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Tuhan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Berbaik</a:t>
            </a:r>
            <a:r>
              <a:rPr lang="en-US" dirty="0" smtClean="0"/>
              <a:t> </a:t>
            </a:r>
            <a:r>
              <a:rPr lang="en-US" dirty="0" err="1" smtClean="0"/>
              <a:t>Sangka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“</a:t>
            </a:r>
            <a:r>
              <a:rPr lang="en-US" dirty="0" err="1" smtClean="0">
                <a:solidFill>
                  <a:srgbClr val="00B050"/>
                </a:solidFill>
              </a:rPr>
              <a:t>Keputusan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Tuhan</a:t>
            </a:r>
            <a:r>
              <a:rPr lang="en-US" dirty="0" smtClean="0"/>
              <a:t>”</a:t>
            </a:r>
          </a:p>
        </p:txBody>
      </p:sp>
      <p:sp>
        <p:nvSpPr>
          <p:cNvPr id="4" name="Not Equal 3"/>
          <p:cNvSpPr/>
          <p:nvPr/>
        </p:nvSpPr>
        <p:spPr>
          <a:xfrm>
            <a:off x="5715000" y="1314450"/>
            <a:ext cx="381000" cy="3048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Equal 4"/>
          <p:cNvSpPr/>
          <p:nvPr/>
        </p:nvSpPr>
        <p:spPr>
          <a:xfrm>
            <a:off x="3886200" y="2286000"/>
            <a:ext cx="381000" cy="304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5257800" y="228600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96" y="2819400"/>
            <a:ext cx="2165604" cy="151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7" y="2819400"/>
            <a:ext cx="1406473" cy="151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819400"/>
            <a:ext cx="2257425" cy="15049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205335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>
                <a:solidFill>
                  <a:srgbClr val="00B050"/>
                </a:solidFill>
              </a:rPr>
              <a:t>Rahmat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Tuhan</a:t>
            </a:r>
            <a:r>
              <a:rPr lang="en-US" sz="24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Merintis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di LNG </a:t>
            </a:r>
            <a:r>
              <a:rPr lang="en-US" dirty="0" err="1" smtClean="0"/>
              <a:t>Badak</a:t>
            </a:r>
            <a:r>
              <a:rPr lang="en-US" dirty="0" smtClean="0"/>
              <a:t> </a:t>
            </a:r>
            <a:r>
              <a:rPr lang="en-US" dirty="0" err="1" smtClean="0"/>
              <a:t>Bontang</a:t>
            </a:r>
            <a:r>
              <a:rPr lang="en-US" dirty="0" smtClean="0"/>
              <a:t> (1)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Engineer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operating manual</a:t>
            </a:r>
          </a:p>
          <a:p>
            <a:pPr lvl="1"/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mengupgrade</a:t>
            </a:r>
            <a:r>
              <a:rPr lang="en-US" dirty="0" smtClean="0"/>
              <a:t> Nitrogen Plant</a:t>
            </a:r>
          </a:p>
          <a:p>
            <a:r>
              <a:rPr lang="en-US" dirty="0" smtClean="0"/>
              <a:t>Group Head Utilities</a:t>
            </a:r>
          </a:p>
          <a:p>
            <a:pPr lvl="1"/>
            <a:r>
              <a:rPr lang="en-US" dirty="0" err="1" smtClean="0"/>
              <a:t>Tugas</a:t>
            </a:r>
            <a:r>
              <a:rPr lang="en-US" dirty="0" smtClean="0"/>
              <a:t> Debottlenecking Project di Houston</a:t>
            </a:r>
          </a:p>
          <a:p>
            <a:pPr lvl="1"/>
            <a:r>
              <a:rPr lang="en-US" dirty="0" smtClean="0"/>
              <a:t>Lead HAZOP Study Utilities + Storage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26" y="1676400"/>
            <a:ext cx="2312674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71925"/>
            <a:ext cx="2684825" cy="1980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80921"/>
            <a:ext cx="2682240" cy="198073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Merintis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di LNG </a:t>
            </a:r>
            <a:r>
              <a:rPr lang="en-US" dirty="0" err="1" smtClean="0"/>
              <a:t>Badak</a:t>
            </a:r>
            <a:r>
              <a:rPr lang="en-US" dirty="0" smtClean="0"/>
              <a:t> </a:t>
            </a:r>
            <a:r>
              <a:rPr lang="en-US" dirty="0" err="1" smtClean="0"/>
              <a:t>Bontang</a:t>
            </a:r>
            <a:r>
              <a:rPr lang="en-US" dirty="0" smtClean="0"/>
              <a:t> (2)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Train-E Day Superintendent</a:t>
            </a:r>
          </a:p>
          <a:p>
            <a:pPr lvl="1"/>
            <a:r>
              <a:rPr lang="en-US" dirty="0" smtClean="0"/>
              <a:t>Shutdown Coordinator</a:t>
            </a:r>
          </a:p>
          <a:p>
            <a:pPr lvl="1"/>
            <a:r>
              <a:rPr lang="en-US" dirty="0" err="1" smtClean="0"/>
              <a:t>Kebocoran</a:t>
            </a:r>
            <a:r>
              <a:rPr lang="en-US" dirty="0" smtClean="0"/>
              <a:t> LNG </a:t>
            </a:r>
            <a:r>
              <a:rPr lang="en-US" dirty="0" err="1" smtClean="0"/>
              <a:t>dari</a:t>
            </a:r>
            <a:r>
              <a:rPr lang="en-US" dirty="0" smtClean="0"/>
              <a:t> Train-F Tie-in</a:t>
            </a:r>
          </a:p>
          <a:p>
            <a:r>
              <a:rPr lang="en-US" dirty="0" smtClean="0"/>
              <a:t>Train-F Start-up Coordinator</a:t>
            </a:r>
          </a:p>
          <a:p>
            <a:pPr lvl="1"/>
            <a:r>
              <a:rPr lang="en-US" dirty="0" err="1" smtClean="0"/>
              <a:t>Rekor</a:t>
            </a:r>
            <a:r>
              <a:rPr lang="en-US" dirty="0" smtClean="0"/>
              <a:t> Start-up: 5,5 </a:t>
            </a:r>
            <a:r>
              <a:rPr lang="en-US" dirty="0" err="1" smtClean="0"/>
              <a:t>hari</a:t>
            </a:r>
            <a:r>
              <a:rPr lang="en-US" dirty="0" smtClean="0"/>
              <a:t> Gas-in to LNG drop</a:t>
            </a:r>
          </a:p>
          <a:p>
            <a:pPr lvl="1"/>
            <a:r>
              <a:rPr lang="en-US" dirty="0" err="1" smtClean="0"/>
              <a:t>Gastech</a:t>
            </a:r>
            <a:r>
              <a:rPr lang="en-US" dirty="0" smtClean="0"/>
              <a:t> Conference,  IPA Conference</a:t>
            </a:r>
          </a:p>
          <a:p>
            <a:r>
              <a:rPr lang="en-US" dirty="0" smtClean="0"/>
              <a:t>Shift Superintendent</a:t>
            </a:r>
          </a:p>
          <a:p>
            <a:pPr lvl="1"/>
            <a:r>
              <a:rPr lang="en-US" dirty="0" smtClean="0"/>
              <a:t>7 Train, 18 Boiler, 13 Power Gen</a:t>
            </a:r>
          </a:p>
          <a:p>
            <a:pPr lvl="1"/>
            <a:r>
              <a:rPr lang="en-US" dirty="0" smtClean="0"/>
              <a:t>21 Shift Supervisor, 74 Operator</a:t>
            </a:r>
          </a:p>
          <a:p>
            <a:pPr lvl="1"/>
            <a:r>
              <a:rPr lang="en-US" dirty="0" smtClean="0"/>
              <a:t>Emergency Response Drills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38" y="3733800"/>
            <a:ext cx="2769073" cy="1728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38" y="1143000"/>
            <a:ext cx="2769073" cy="19097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Merintis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di LNG </a:t>
            </a:r>
            <a:r>
              <a:rPr lang="en-US" dirty="0" err="1" smtClean="0"/>
              <a:t>Badak</a:t>
            </a:r>
            <a:r>
              <a:rPr lang="en-US" dirty="0" smtClean="0"/>
              <a:t> </a:t>
            </a:r>
            <a:r>
              <a:rPr lang="en-US" dirty="0" err="1" smtClean="0"/>
              <a:t>Bontang</a:t>
            </a:r>
            <a:r>
              <a:rPr lang="en-US" dirty="0" smtClean="0"/>
              <a:t> (3)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Train-E/F/G/H Section Head</a:t>
            </a:r>
          </a:p>
          <a:p>
            <a:pPr lvl="1"/>
            <a:r>
              <a:rPr lang="en-US" dirty="0" smtClean="0"/>
              <a:t>Quality Improvement Program</a:t>
            </a:r>
          </a:p>
          <a:p>
            <a:pPr lvl="1"/>
            <a:r>
              <a:rPr lang="en-US" dirty="0" smtClean="0"/>
              <a:t>Safe &amp; On Schedule Turn-around</a:t>
            </a:r>
          </a:p>
          <a:p>
            <a:pPr lvl="1"/>
            <a:r>
              <a:rPr lang="en-US" dirty="0" smtClean="0"/>
              <a:t>Tim QRA ESD Valve Train-F di DNV Paris</a:t>
            </a:r>
          </a:p>
          <a:p>
            <a:pPr lvl="1"/>
            <a:r>
              <a:rPr lang="en-US" dirty="0" smtClean="0"/>
              <a:t>Train-H Start-up Manager</a:t>
            </a:r>
          </a:p>
          <a:p>
            <a:r>
              <a:rPr lang="en-US" dirty="0" smtClean="0"/>
              <a:t>Production Planning Section Head</a:t>
            </a:r>
          </a:p>
          <a:p>
            <a:pPr lvl="1"/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r>
              <a:rPr lang="en-US" dirty="0" smtClean="0"/>
              <a:t> Perlite</a:t>
            </a:r>
          </a:p>
          <a:p>
            <a:pPr lvl="1"/>
            <a:r>
              <a:rPr lang="en-US" dirty="0" err="1" smtClean="0"/>
              <a:t>Puncak</a:t>
            </a:r>
            <a:r>
              <a:rPr lang="en-US" dirty="0" smtClean="0"/>
              <a:t> </a:t>
            </a:r>
            <a:r>
              <a:rPr lang="en-US" dirty="0" err="1" smtClean="0"/>
              <a:t>Kesibukan</a:t>
            </a:r>
            <a:r>
              <a:rPr lang="en-US" dirty="0" smtClean="0"/>
              <a:t> </a:t>
            </a:r>
            <a:r>
              <a:rPr lang="en-US" dirty="0" err="1" smtClean="0"/>
              <a:t>Pengapalan</a:t>
            </a:r>
            <a:r>
              <a:rPr lang="en-US" dirty="0" smtClean="0"/>
              <a:t> LNG </a:t>
            </a:r>
            <a:r>
              <a:rPr lang="en-US" dirty="0" err="1" smtClean="0"/>
              <a:t>Badak</a:t>
            </a:r>
            <a:r>
              <a:rPr lang="en-US" dirty="0" smtClean="0"/>
              <a:t> &gt; 400 </a:t>
            </a:r>
            <a:r>
              <a:rPr lang="en-US" dirty="0" err="1" smtClean="0"/>
              <a:t>Kargo</a:t>
            </a:r>
            <a:endParaRPr lang="en-US" dirty="0" smtClean="0"/>
          </a:p>
          <a:p>
            <a:pPr lvl="1"/>
            <a:r>
              <a:rPr lang="en-US" dirty="0" err="1" smtClean="0"/>
              <a:t>Produksi</a:t>
            </a:r>
            <a:r>
              <a:rPr lang="en-US" dirty="0" smtClean="0"/>
              <a:t> Gas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smtClean="0"/>
              <a:t>Deputy Operation Manager</a:t>
            </a:r>
          </a:p>
          <a:p>
            <a:pPr lvl="1"/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Tangki</a:t>
            </a:r>
            <a:r>
              <a:rPr lang="en-US" dirty="0" smtClean="0"/>
              <a:t> LNG 24D-6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88152" cy="365760"/>
          </a:xfrm>
        </p:spPr>
        <p:txBody>
          <a:bodyPr/>
          <a:lstStyle/>
          <a:p>
            <a:r>
              <a:rPr lang="en-US" dirty="0" smtClean="0"/>
              <a:t>www.Helfia.net , www.HelfiaGoOnline.com , www.HelfiaStore.com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TrainPres</Template>
  <TotalTime>0</TotalTime>
  <Words>2323</Words>
  <Application>Microsoft Office PowerPoint</Application>
  <PresentationFormat>On-screen Show (4:3)</PresentationFormat>
  <Paragraphs>606</Paragraphs>
  <Slides>44</Slides>
  <Notes>19</Notes>
  <HiddenSlides>23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TrainPres</vt:lpstr>
      <vt:lpstr>Berbagi Pengalaman Berkarya di Perusahaan Penghasil LNG</vt:lpstr>
      <vt:lpstr>Perkenalan</vt:lpstr>
      <vt:lpstr>PowerPoint Presentation</vt:lpstr>
      <vt:lpstr>Pokok Bahasan</vt:lpstr>
      <vt:lpstr>Project Engineer PTA Plant</vt:lpstr>
      <vt:lpstr>Pelajaran Penting </vt:lpstr>
      <vt:lpstr>Merintis Karir di LNG Badak Bontang (1)</vt:lpstr>
      <vt:lpstr>Merintis Karir di LNG Badak Bontang (2)</vt:lpstr>
      <vt:lpstr>Merintis Karir di LNG Badak Bontang (3)</vt:lpstr>
      <vt:lpstr>Membangun Tim Operasi LNG Tangguh (1)</vt:lpstr>
      <vt:lpstr>PowerPoint Presentation</vt:lpstr>
      <vt:lpstr>1. Tangguh Overview - LNG Site</vt:lpstr>
      <vt:lpstr>1. Tangguh Overview - LNG Process Train, ORF, Utilities, Tank &amp; Jetty</vt:lpstr>
      <vt:lpstr>Tangguh Overview</vt:lpstr>
      <vt:lpstr>Tangguh LNG Facility Overview</vt:lpstr>
      <vt:lpstr>LNG Trains – with small flare</vt:lpstr>
      <vt:lpstr>Dormitory Complex</vt:lpstr>
      <vt:lpstr>Shore base and Maintenance Building</vt:lpstr>
      <vt:lpstr>LNG Jetty</vt:lpstr>
      <vt:lpstr>Community - TMB</vt:lpstr>
      <vt:lpstr>Perjalanan Mencapai Kinerja Unggulan</vt:lpstr>
      <vt:lpstr>Membangun Tim Operasi LNG Tangguh (2)</vt:lpstr>
      <vt:lpstr>Contoh Kontrak Prioritas Utama</vt:lpstr>
      <vt:lpstr>Contoh Kontrak Prioritas Menengah</vt:lpstr>
      <vt:lpstr>Contoh Dashboard Operations Readiness</vt:lpstr>
      <vt:lpstr>FIRST DROP 14 JUNI 2009 JAM 22.30</vt:lpstr>
      <vt:lpstr>First Cargo: Tangguh Foja</vt:lpstr>
      <vt:lpstr>Membangun Tim Operasi LNG Tangguh (3)</vt:lpstr>
      <vt:lpstr>Tantangan Tahun Pertama Operasi – Sebuah Perjalanan Pantang Menyerah Mencapai Kapasitas “Name Plate”</vt:lpstr>
      <vt:lpstr> Melanjutkan Start-up dengan  Temporary Waste Water Treatment Plant</vt:lpstr>
      <vt:lpstr>Perbaikan Atap Tangki No. 2</vt:lpstr>
      <vt:lpstr>Perjalanan Mencapai  Kapasitas “Name Plate”</vt:lpstr>
      <vt:lpstr>Catatan Sejarah Operasi LNG Tangguh (1)</vt:lpstr>
      <vt:lpstr>Catatan Sejarah Operasi LNG Tangguh (2)</vt:lpstr>
      <vt:lpstr>Catatan Sejarah Operasi LNG Tangguh (3)</vt:lpstr>
      <vt:lpstr>Tantangan Operasi LNG Tangguh  2012 – 2013</vt:lpstr>
      <vt:lpstr>Penutup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2014-01-24T05:41:02Z</dcterms:created>
  <dcterms:modified xsi:type="dcterms:W3CDTF">2014-03-26T11:39:56Z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